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notesMasterIdLst>
    <p:notesMasterId r:id="rId13"/>
  </p:notesMasterIdLst>
  <p:sldIdLst>
    <p:sldId id="421" r:id="rId2"/>
    <p:sldId id="477" r:id="rId3"/>
    <p:sldId id="478" r:id="rId4"/>
    <p:sldId id="480" r:id="rId5"/>
    <p:sldId id="428" r:id="rId6"/>
    <p:sldId id="458" r:id="rId7"/>
    <p:sldId id="468" r:id="rId8"/>
    <p:sldId id="471" r:id="rId9"/>
    <p:sldId id="467" r:id="rId10"/>
    <p:sldId id="464" r:id="rId11"/>
    <p:sldId id="465" r:id="rId12"/>
  </p:sldIdLst>
  <p:sldSz cx="13681075" cy="9001125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45760" indent="2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93768" indent="2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41776" indent="2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589785" indent="2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40043" algn="l" defTabSz="12960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888052" algn="l" defTabSz="12960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536061" algn="l" defTabSz="12960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184069" algn="l" defTabSz="12960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4309" userDrawn="1">
          <p15:clr>
            <a:srgbClr val="A4A3A4"/>
          </p15:clr>
        </p15:guide>
        <p15:guide id="3" orient="horz" pos="2836">
          <p15:clr>
            <a:srgbClr val="A4A3A4"/>
          </p15:clr>
        </p15:guide>
        <p15:guide id="4" pos="43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F0"/>
    <a:srgbClr val="FDFBFC"/>
    <a:srgbClr val="FFFFFF"/>
    <a:srgbClr val="F1E9EE"/>
    <a:srgbClr val="F0DCD9"/>
    <a:srgbClr val="D3A2A5"/>
    <a:srgbClr val="CFDEEB"/>
    <a:srgbClr val="FF3B3B"/>
    <a:srgbClr val="0A99B6"/>
    <a:srgbClr val="304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8851" autoAdjust="0"/>
  </p:normalViewPr>
  <p:slideViewPr>
    <p:cSldViewPr>
      <p:cViewPr varScale="1">
        <p:scale>
          <a:sx n="88" d="100"/>
          <a:sy n="88" d="100"/>
        </p:scale>
        <p:origin x="624" y="84"/>
      </p:cViewPr>
      <p:guideLst>
        <p:guide orient="horz" pos="2835"/>
        <p:guide pos="4309"/>
        <p:guide orient="horz" pos="2836"/>
        <p:guide pos="431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3322448709609"/>
          <c:y val="5.4696794247054238E-2"/>
          <c:w val="0.50062508112565507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softEdge rad="0"/>
            </a:effectLst>
            <a:scene3d>
              <a:camera prst="orthographicFront"/>
              <a:lightRig rig="sunrise" dir="t"/>
            </a:scene3d>
            <a:sp3d prstMaterial="metal"/>
          </c:spPr>
          <c:explosion val="5"/>
          <c:dPt>
            <c:idx val="0"/>
            <c:bubble3D val="0"/>
            <c:spPr>
              <a:solidFill>
                <a:schemeClr val="accent5"/>
              </a:solidFill>
              <a:effectLst>
                <a:softEdge rad="0"/>
              </a:effectLst>
              <a:scene3d>
                <a:camera prst="orthographicFront"/>
                <a:lightRig rig="sunrise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0-00F3-4CD1-9BC4-D5FDB9D5DB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>
                <a:softEdge rad="0"/>
              </a:effectLst>
              <a:scene3d>
                <a:camera prst="orthographicFront"/>
                <a:lightRig rig="sunrise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1-00F3-4CD1-9BC4-D5FDB9D5DB0C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softEdge rad="0"/>
              </a:effectLst>
              <a:scene3d>
                <a:camera prst="orthographicFront"/>
                <a:lightRig rig="sunrise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2-00F3-4CD1-9BC4-D5FDB9D5DB0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softEdge rad="0"/>
              </a:effectLst>
              <a:scene3d>
                <a:camera prst="orthographicFront"/>
                <a:lightRig rig="sunrise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3-00F3-4CD1-9BC4-D5FDB9D5DB0C}"/>
              </c:ext>
            </c:extLst>
          </c:dPt>
          <c:dLbls>
            <c:dLbl>
              <c:idx val="0"/>
              <c:layout>
                <c:manualLayout>
                  <c:x val="0.22474944828201418"/>
                  <c:y val="0.2795266830470221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772,4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0F3-4CD1-9BC4-D5FDB9D5DB0C}"/>
                </c:ext>
              </c:extLst>
            </c:dLbl>
            <c:dLbl>
              <c:idx val="1"/>
              <c:layout>
                <c:manualLayout>
                  <c:x val="-0.33010980682554286"/>
                  <c:y val="-8.214613128374782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baseline="0" dirty="0"/>
                      <a:t>4 573,2</a:t>
                    </a:r>
                  </a:p>
                  <a:p>
                    <a:r>
                      <a:rPr lang="ru-RU" sz="1400" b="0" i="0" u="none" strike="noStrike" baseline="0" dirty="0"/>
                      <a:t>млн. руб.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0F3-4CD1-9BC4-D5FDB9D5DB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F3-4CD1-9BC4-D5FDB9D5DB0C}"/>
                </c:ext>
              </c:extLst>
            </c:dLbl>
            <c:dLbl>
              <c:idx val="3"/>
              <c:layout>
                <c:manualLayout>
                  <c:x val="0.33953854462807032"/>
                  <c:y val="3.1262963349457833E-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1712,5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0F3-4CD1-9BC4-D5FDB9D5DB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Субвенции</c:v>
                </c:pt>
                <c:pt idx="1">
                  <c:v>иные межбюдж.</c:v>
                </c:pt>
                <c:pt idx="2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772.4</c:v>
                </c:pt>
                <c:pt idx="1">
                  <c:v>4573.2</c:v>
                </c:pt>
                <c:pt idx="2">
                  <c:v>630.70000000000005</c:v>
                </c:pt>
                <c:pt idx="3">
                  <c:v>1712.5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3-4CD1-9BC4-D5FDB9D5DB0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52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31532004442188"/>
          <c:y val="0"/>
          <c:w val="0.46435195554186848"/>
          <c:h val="0.96908234200042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cap="flat"/>
            <a:effectLst>
              <a:softEdge rad="0"/>
            </a:effectLst>
            <a:scene3d>
              <a:camera prst="orthographicFront"/>
              <a:lightRig rig="sunrise" dir="t">
                <a:rot lat="0" lon="0" rev="0"/>
              </a:lightRig>
            </a:scene3d>
            <a:sp3d prstMaterial="metal"/>
          </c:spPr>
          <c:explosion val="5"/>
          <c:dPt>
            <c:idx val="0"/>
            <c:bubble3D val="0"/>
            <c:spPr>
              <a:solidFill>
                <a:schemeClr val="accent5"/>
              </a:solidFill>
              <a:ln cap="flat"/>
              <a:effectLst>
                <a:softEdge rad="0"/>
              </a:effectLst>
              <a:scene3d>
                <a:camera prst="orthographicFront"/>
                <a:lightRig rig="sunrise" dir="t">
                  <a:rot lat="0" lon="0" rev="0"/>
                </a:lightRig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0-121D-4EA0-A785-51693482F5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cap="flat"/>
              <a:effectLst>
                <a:softEdge rad="0"/>
              </a:effectLst>
              <a:scene3d>
                <a:camera prst="orthographicFront"/>
                <a:lightRig rig="sunrise" dir="t">
                  <a:rot lat="0" lon="0" rev="0"/>
                </a:lightRig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1-121D-4EA0-A785-51693482F58D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cap="flat"/>
              <a:effectLst>
                <a:softEdge rad="0"/>
              </a:effectLst>
              <a:scene3d>
                <a:camera prst="orthographicFront"/>
                <a:lightRig rig="sunrise" dir="t">
                  <a:rot lat="0" lon="0" rev="0"/>
                </a:lightRig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2-121D-4EA0-A785-51693482F58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cap="flat"/>
              <a:effectLst>
                <a:softEdge rad="0"/>
              </a:effectLst>
              <a:scene3d>
                <a:camera prst="orthographicFront"/>
                <a:lightRig rig="sunrise" dir="t">
                  <a:rot lat="0" lon="0" rev="0"/>
                </a:lightRig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3-121D-4EA0-A785-51693482F58D}"/>
              </c:ext>
            </c:extLst>
          </c:dPt>
          <c:dLbls>
            <c:dLbl>
              <c:idx val="0"/>
              <c:layout>
                <c:manualLayout>
                  <c:x val="0.23013686576204992"/>
                  <c:y val="0.2375895766076491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772,4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21D-4EA0-A785-51693482F58D}"/>
                </c:ext>
              </c:extLst>
            </c:dLbl>
            <c:dLbl>
              <c:idx val="1"/>
              <c:layout>
                <c:manualLayout>
                  <c:x val="-0.29653189260679569"/>
                  <c:y val="-0.1387893722055854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4 569,5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21D-4EA0-A785-51693482F5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1D-4EA0-A785-51693482F58D}"/>
                </c:ext>
              </c:extLst>
            </c:dLbl>
            <c:dLbl>
              <c:idx val="3"/>
              <c:layout>
                <c:manualLayout>
                  <c:x val="0.36037349452850947"/>
                  <c:y val="1.6352386939469401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1712,5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1D-4EA0-A785-51693482F5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Субвенции</c:v>
                </c:pt>
                <c:pt idx="1">
                  <c:v>иные межбюдж.</c:v>
                </c:pt>
                <c:pt idx="2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772.4</c:v>
                </c:pt>
                <c:pt idx="1">
                  <c:v>4569.5</c:v>
                </c:pt>
                <c:pt idx="2">
                  <c:v>621.4</c:v>
                </c:pt>
                <c:pt idx="3">
                  <c:v>1712.5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1D-4EA0-A785-51693482F58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53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41D18-AD43-4560-88F1-54F738C26C22}" type="doc">
      <dgm:prSet loTypeId="urn:microsoft.com/office/officeart/2005/8/layout/cycle8" loCatId="cycle" qsTypeId="urn:microsoft.com/office/officeart/2005/8/quickstyle/simple2" qsCatId="simple" csTypeId="urn:microsoft.com/office/officeart/2005/8/colors/colorful4" csCatId="colorful" phldr="1"/>
      <dgm:spPr/>
    </dgm:pt>
    <dgm:pt modelId="{2A411D5A-1F06-4789-9852-FBCB3CA5F26F}">
      <dgm:prSet phldrT="[Текст]" custT="1"/>
      <dgm:spPr/>
      <dgm:t>
        <a:bodyPr/>
        <a:lstStyle/>
        <a:p>
          <a:r>
            <a:rPr lang="ru-RU" sz="1200" b="1" i="0" dirty="0">
              <a:solidFill>
                <a:schemeClr val="tx1"/>
              </a:solidFill>
              <a:latin typeface="Liberation Serif" pitchFamily="18" charset="0"/>
              <a:cs typeface="Courier New" pitchFamily="49" charset="0"/>
            </a:rPr>
            <a:t>Муниципальные программы социальной направленности   8 348,6 млн. руб.</a:t>
          </a:r>
          <a:r>
            <a:rPr lang="ru-RU" sz="1200" b="1" i="0" dirty="0">
              <a:latin typeface="Liberation Serif" pitchFamily="18" charset="0"/>
              <a:cs typeface="Courier New" pitchFamily="49" charset="0"/>
            </a:rPr>
            <a:t> </a:t>
          </a:r>
          <a:endParaRPr lang="ru-RU" sz="1200" b="1" dirty="0">
            <a:latin typeface="Liberation Serif" pitchFamily="18" charset="0"/>
          </a:endParaRPr>
        </a:p>
      </dgm:t>
    </dgm:pt>
    <dgm:pt modelId="{EA8A72E3-A7D3-4710-A83A-AC58C1C26AFE}" type="parTrans" cxnId="{7C36D822-06D0-4F7E-BBA8-A262CB89228C}">
      <dgm:prSet/>
      <dgm:spPr/>
      <dgm:t>
        <a:bodyPr/>
        <a:lstStyle/>
        <a:p>
          <a:endParaRPr lang="ru-RU"/>
        </a:p>
      </dgm:t>
    </dgm:pt>
    <dgm:pt modelId="{D9C3C366-EE58-4097-ADD8-7777BA289E91}" type="sibTrans" cxnId="{7C36D822-06D0-4F7E-BBA8-A262CB89228C}">
      <dgm:prSet/>
      <dgm:spPr/>
      <dgm:t>
        <a:bodyPr/>
        <a:lstStyle/>
        <a:p>
          <a:endParaRPr lang="ru-RU"/>
        </a:p>
      </dgm:t>
    </dgm:pt>
    <dgm:pt modelId="{74778225-6479-4675-902B-6E7E32F31A55}">
      <dgm:prSet phldrT="[Текст]" custT="1"/>
      <dgm:spPr/>
      <dgm:t>
        <a:bodyPr/>
        <a:lstStyle/>
        <a:p>
          <a:r>
            <a:rPr lang="ru-RU" sz="1200" b="1" dirty="0" err="1">
              <a:solidFill>
                <a:schemeClr val="tx1"/>
              </a:solidFill>
              <a:latin typeface="Liberation Serif" pitchFamily="18" charset="0"/>
            </a:rPr>
            <a:t>Непрограммные</a:t>
          </a:r>
          <a:r>
            <a:rPr lang="ru-RU" sz="1200" b="1" dirty="0">
              <a:solidFill>
                <a:schemeClr val="tx1"/>
              </a:solidFill>
              <a:latin typeface="Liberation Serif" pitchFamily="18" charset="0"/>
            </a:rPr>
            <a:t> расходы  </a:t>
          </a:r>
          <a:r>
            <a:rPr lang="en-US" sz="1200" b="1" dirty="0">
              <a:solidFill>
                <a:schemeClr val="tx1"/>
              </a:solidFill>
              <a:latin typeface="Liberation Serif" pitchFamily="18" charset="0"/>
            </a:rPr>
            <a:t>1</a:t>
          </a:r>
          <a:r>
            <a:rPr lang="ru-RU" sz="1200" b="1" dirty="0">
              <a:solidFill>
                <a:schemeClr val="tx1"/>
              </a:solidFill>
              <a:latin typeface="Liberation Serif" pitchFamily="18" charset="0"/>
            </a:rPr>
            <a:t>30,7 млн. руб.</a:t>
          </a:r>
        </a:p>
      </dgm:t>
    </dgm:pt>
    <dgm:pt modelId="{CAD0523E-FFA1-432A-A4D5-A09D151856C3}" type="parTrans" cxnId="{773D7550-1B1B-4687-93A6-6CABAEADE1E7}">
      <dgm:prSet/>
      <dgm:spPr/>
      <dgm:t>
        <a:bodyPr/>
        <a:lstStyle/>
        <a:p>
          <a:endParaRPr lang="ru-RU"/>
        </a:p>
      </dgm:t>
    </dgm:pt>
    <dgm:pt modelId="{7D19F2BF-300E-4205-8294-5A58A623A160}" type="sibTrans" cxnId="{773D7550-1B1B-4687-93A6-6CABAEADE1E7}">
      <dgm:prSet/>
      <dgm:spPr/>
      <dgm:t>
        <a:bodyPr/>
        <a:lstStyle/>
        <a:p>
          <a:endParaRPr lang="ru-RU"/>
        </a:p>
      </dgm:t>
    </dgm:pt>
    <dgm:pt modelId="{10C587E0-0994-4312-93EF-4E7E49591CFD}">
      <dgm:prSet phldrT="[Текст]" custT="1"/>
      <dgm:spPr/>
      <dgm:t>
        <a:bodyPr/>
        <a:lstStyle/>
        <a:p>
          <a:r>
            <a:rPr lang="ru-RU" sz="1200" b="1" i="0" dirty="0">
              <a:solidFill>
                <a:schemeClr val="tx1"/>
              </a:solidFill>
              <a:latin typeface="Liberation Serif" pitchFamily="18" charset="0"/>
              <a:cs typeface="Courier New" pitchFamily="49" charset="0"/>
            </a:rPr>
            <a:t>Муниципальные программы, </a:t>
          </a:r>
        </a:p>
        <a:p>
          <a:r>
            <a:rPr lang="ru-RU" sz="1200" b="1" i="0" dirty="0">
              <a:solidFill>
                <a:schemeClr val="tx1"/>
              </a:solidFill>
              <a:latin typeface="Liberation Serif" pitchFamily="18" charset="0"/>
              <a:cs typeface="Courier New" pitchFamily="49" charset="0"/>
            </a:rPr>
            <a:t>направленные на создание безопасной и комфортной среды для жизни граждан  2 882,7 млн. руб. </a:t>
          </a:r>
          <a:endParaRPr lang="ru-RU" sz="1200" b="1" dirty="0">
            <a:solidFill>
              <a:schemeClr val="tx1"/>
            </a:solidFill>
            <a:latin typeface="Liberation Serif" pitchFamily="18" charset="0"/>
          </a:endParaRPr>
        </a:p>
      </dgm:t>
    </dgm:pt>
    <dgm:pt modelId="{3CC952A7-993B-4FDE-9990-5CE1A01A4D1A}" type="parTrans" cxnId="{D7437473-28D1-450A-88EF-709D4C3DB836}">
      <dgm:prSet/>
      <dgm:spPr/>
      <dgm:t>
        <a:bodyPr/>
        <a:lstStyle/>
        <a:p>
          <a:endParaRPr lang="ru-RU"/>
        </a:p>
      </dgm:t>
    </dgm:pt>
    <dgm:pt modelId="{F6114B11-A8AB-4A2D-A251-7C9904BD9208}" type="sibTrans" cxnId="{D7437473-28D1-450A-88EF-709D4C3DB836}">
      <dgm:prSet/>
      <dgm:spPr/>
      <dgm:t>
        <a:bodyPr/>
        <a:lstStyle/>
        <a:p>
          <a:endParaRPr lang="ru-RU"/>
        </a:p>
      </dgm:t>
    </dgm:pt>
    <dgm:pt modelId="{399A6613-66C7-423A-940B-022C375DC0C1}" type="pres">
      <dgm:prSet presAssocID="{1EE41D18-AD43-4560-88F1-54F738C26C22}" presName="compositeShape" presStyleCnt="0">
        <dgm:presLayoutVars>
          <dgm:chMax val="7"/>
          <dgm:dir/>
          <dgm:resizeHandles val="exact"/>
        </dgm:presLayoutVars>
      </dgm:prSet>
      <dgm:spPr/>
    </dgm:pt>
    <dgm:pt modelId="{E961D125-D99B-4EAE-84DD-66552841368B}" type="pres">
      <dgm:prSet presAssocID="{1EE41D18-AD43-4560-88F1-54F738C26C22}" presName="wedge1" presStyleLbl="node1" presStyleIdx="0" presStyleCnt="3" custScaleX="104453" custScaleY="101804"/>
      <dgm:spPr/>
    </dgm:pt>
    <dgm:pt modelId="{AA27B040-2B39-4674-921F-777A1E4E486B}" type="pres">
      <dgm:prSet presAssocID="{1EE41D18-AD43-4560-88F1-54F738C26C22}" presName="dummy1a" presStyleCnt="0"/>
      <dgm:spPr/>
    </dgm:pt>
    <dgm:pt modelId="{0BCD68D9-D35C-4B95-8843-748F07B4722F}" type="pres">
      <dgm:prSet presAssocID="{1EE41D18-AD43-4560-88F1-54F738C26C22}" presName="dummy1b" presStyleCnt="0"/>
      <dgm:spPr/>
    </dgm:pt>
    <dgm:pt modelId="{6CB8BC33-3677-43E5-8860-02B8683E431A}" type="pres">
      <dgm:prSet presAssocID="{1EE41D18-AD43-4560-88F1-54F738C26C2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DA2D694-AF95-4F47-A85A-6250AF47993E}" type="pres">
      <dgm:prSet presAssocID="{1EE41D18-AD43-4560-88F1-54F738C26C22}" presName="wedge2" presStyleLbl="node1" presStyleIdx="1" presStyleCnt="3"/>
      <dgm:spPr/>
    </dgm:pt>
    <dgm:pt modelId="{F321BD45-D607-4822-87E2-A84AC908920E}" type="pres">
      <dgm:prSet presAssocID="{1EE41D18-AD43-4560-88F1-54F738C26C22}" presName="dummy2a" presStyleCnt="0"/>
      <dgm:spPr/>
    </dgm:pt>
    <dgm:pt modelId="{54C38985-557B-4537-ACAF-396E899CC142}" type="pres">
      <dgm:prSet presAssocID="{1EE41D18-AD43-4560-88F1-54F738C26C22}" presName="dummy2b" presStyleCnt="0"/>
      <dgm:spPr/>
    </dgm:pt>
    <dgm:pt modelId="{B1385858-E0CB-4A98-9115-92F5E6507A5A}" type="pres">
      <dgm:prSet presAssocID="{1EE41D18-AD43-4560-88F1-54F738C26C2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DC86A1A-B6D8-49C0-AE8B-35A9A68080D8}" type="pres">
      <dgm:prSet presAssocID="{1EE41D18-AD43-4560-88F1-54F738C26C22}" presName="wedge3" presStyleLbl="node1" presStyleIdx="2" presStyleCnt="3" custScaleX="109053" custScaleY="107375"/>
      <dgm:spPr/>
    </dgm:pt>
    <dgm:pt modelId="{4B89EF29-279C-41CE-A5BB-4EF2591F1211}" type="pres">
      <dgm:prSet presAssocID="{1EE41D18-AD43-4560-88F1-54F738C26C22}" presName="dummy3a" presStyleCnt="0"/>
      <dgm:spPr/>
    </dgm:pt>
    <dgm:pt modelId="{CC693E2A-6EA5-4C7C-9B97-AE2A36C4DC2D}" type="pres">
      <dgm:prSet presAssocID="{1EE41D18-AD43-4560-88F1-54F738C26C22}" presName="dummy3b" presStyleCnt="0"/>
      <dgm:spPr/>
    </dgm:pt>
    <dgm:pt modelId="{CC56A410-29C0-4E6D-8FA4-05A10356E095}" type="pres">
      <dgm:prSet presAssocID="{1EE41D18-AD43-4560-88F1-54F738C26C2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BDEB5E9-0D98-4E88-8959-1658D74C7805}" type="pres">
      <dgm:prSet presAssocID="{D9C3C366-EE58-4097-ADD8-7777BA289E91}" presName="arrowWedge1" presStyleLbl="fgSibTrans2D1" presStyleIdx="0" presStyleCnt="3" custLinFactNeighborX="928" custLinFactNeighborY="-1074"/>
      <dgm:spPr/>
    </dgm:pt>
    <dgm:pt modelId="{3B43E5C1-6B4F-4E4C-920A-F3C335068810}" type="pres">
      <dgm:prSet presAssocID="{7D19F2BF-300E-4205-8294-5A58A623A160}" presName="arrowWedge2" presStyleLbl="fgSibTrans2D1" presStyleIdx="1" presStyleCnt="3" custLinFactNeighborX="876" custLinFactNeighborY="1428"/>
      <dgm:spPr/>
    </dgm:pt>
    <dgm:pt modelId="{ECE4D473-8E66-4D79-AC08-EF4EA88E4187}" type="pres">
      <dgm:prSet presAssocID="{F6114B11-A8AB-4A2D-A251-7C9904BD9208}" presName="arrowWedge3" presStyleLbl="fgSibTrans2D1" presStyleIdx="2" presStyleCnt="3" custLinFactNeighborX="-4804" custLinFactNeighborY="-2929"/>
      <dgm:spPr/>
    </dgm:pt>
  </dgm:ptLst>
  <dgm:cxnLst>
    <dgm:cxn modelId="{7C36D822-06D0-4F7E-BBA8-A262CB89228C}" srcId="{1EE41D18-AD43-4560-88F1-54F738C26C22}" destId="{2A411D5A-1F06-4789-9852-FBCB3CA5F26F}" srcOrd="0" destOrd="0" parTransId="{EA8A72E3-A7D3-4710-A83A-AC58C1C26AFE}" sibTransId="{D9C3C366-EE58-4097-ADD8-7777BA289E91}"/>
    <dgm:cxn modelId="{AD93C734-BC26-42C1-85CF-6BEE94D85DE4}" type="presOf" srcId="{74778225-6479-4675-902B-6E7E32F31A55}" destId="{B1385858-E0CB-4A98-9115-92F5E6507A5A}" srcOrd="1" destOrd="0" presId="urn:microsoft.com/office/officeart/2005/8/layout/cycle8"/>
    <dgm:cxn modelId="{773D7550-1B1B-4687-93A6-6CABAEADE1E7}" srcId="{1EE41D18-AD43-4560-88F1-54F738C26C22}" destId="{74778225-6479-4675-902B-6E7E32F31A55}" srcOrd="1" destOrd="0" parTransId="{CAD0523E-FFA1-432A-A4D5-A09D151856C3}" sibTransId="{7D19F2BF-300E-4205-8294-5A58A623A160}"/>
    <dgm:cxn modelId="{D7437473-28D1-450A-88EF-709D4C3DB836}" srcId="{1EE41D18-AD43-4560-88F1-54F738C26C22}" destId="{10C587E0-0994-4312-93EF-4E7E49591CFD}" srcOrd="2" destOrd="0" parTransId="{3CC952A7-993B-4FDE-9990-5CE1A01A4D1A}" sibTransId="{F6114B11-A8AB-4A2D-A251-7C9904BD9208}"/>
    <dgm:cxn modelId="{9FFDB757-A27D-40F9-B3CB-98242290B16C}" type="presOf" srcId="{10C587E0-0994-4312-93EF-4E7E49591CFD}" destId="{2DC86A1A-B6D8-49C0-AE8B-35A9A68080D8}" srcOrd="0" destOrd="0" presId="urn:microsoft.com/office/officeart/2005/8/layout/cycle8"/>
    <dgm:cxn modelId="{E4995892-C497-4FCC-808B-7882083D962D}" type="presOf" srcId="{2A411D5A-1F06-4789-9852-FBCB3CA5F26F}" destId="{E961D125-D99B-4EAE-84DD-66552841368B}" srcOrd="0" destOrd="0" presId="urn:microsoft.com/office/officeart/2005/8/layout/cycle8"/>
    <dgm:cxn modelId="{B5A2A8C8-D4D4-4936-8CBB-A304F2AD55B8}" type="presOf" srcId="{10C587E0-0994-4312-93EF-4E7E49591CFD}" destId="{CC56A410-29C0-4E6D-8FA4-05A10356E095}" srcOrd="1" destOrd="0" presId="urn:microsoft.com/office/officeart/2005/8/layout/cycle8"/>
    <dgm:cxn modelId="{F42E5ADD-B36A-4290-BCBF-96C91CC430D5}" type="presOf" srcId="{2A411D5A-1F06-4789-9852-FBCB3CA5F26F}" destId="{6CB8BC33-3677-43E5-8860-02B8683E431A}" srcOrd="1" destOrd="0" presId="urn:microsoft.com/office/officeart/2005/8/layout/cycle8"/>
    <dgm:cxn modelId="{9A8631E9-DD04-4595-AC5E-4F3689D90EC2}" type="presOf" srcId="{1EE41D18-AD43-4560-88F1-54F738C26C22}" destId="{399A6613-66C7-423A-940B-022C375DC0C1}" srcOrd="0" destOrd="0" presId="urn:microsoft.com/office/officeart/2005/8/layout/cycle8"/>
    <dgm:cxn modelId="{BBA20DF2-5A2E-4F5F-8DC7-06904EFF4900}" type="presOf" srcId="{74778225-6479-4675-902B-6E7E32F31A55}" destId="{4DA2D694-AF95-4F47-A85A-6250AF47993E}" srcOrd="0" destOrd="0" presId="urn:microsoft.com/office/officeart/2005/8/layout/cycle8"/>
    <dgm:cxn modelId="{CF2678F3-B499-47E7-A4A7-3A9A0DEB353B}" type="presParOf" srcId="{399A6613-66C7-423A-940B-022C375DC0C1}" destId="{E961D125-D99B-4EAE-84DD-66552841368B}" srcOrd="0" destOrd="0" presId="urn:microsoft.com/office/officeart/2005/8/layout/cycle8"/>
    <dgm:cxn modelId="{B776338C-EE05-412A-98BB-E32690C74857}" type="presParOf" srcId="{399A6613-66C7-423A-940B-022C375DC0C1}" destId="{AA27B040-2B39-4674-921F-777A1E4E486B}" srcOrd="1" destOrd="0" presId="urn:microsoft.com/office/officeart/2005/8/layout/cycle8"/>
    <dgm:cxn modelId="{BF910603-E070-4726-BC96-C9846C38DF93}" type="presParOf" srcId="{399A6613-66C7-423A-940B-022C375DC0C1}" destId="{0BCD68D9-D35C-4B95-8843-748F07B4722F}" srcOrd="2" destOrd="0" presId="urn:microsoft.com/office/officeart/2005/8/layout/cycle8"/>
    <dgm:cxn modelId="{BC2DE721-7001-47DE-9B1C-3449F702A9E6}" type="presParOf" srcId="{399A6613-66C7-423A-940B-022C375DC0C1}" destId="{6CB8BC33-3677-43E5-8860-02B8683E431A}" srcOrd="3" destOrd="0" presId="urn:microsoft.com/office/officeart/2005/8/layout/cycle8"/>
    <dgm:cxn modelId="{848D9127-4890-4662-B627-1C525630FBAE}" type="presParOf" srcId="{399A6613-66C7-423A-940B-022C375DC0C1}" destId="{4DA2D694-AF95-4F47-A85A-6250AF47993E}" srcOrd="4" destOrd="0" presId="urn:microsoft.com/office/officeart/2005/8/layout/cycle8"/>
    <dgm:cxn modelId="{D15A98E6-A48D-40D5-8DB2-D848BA36CE0B}" type="presParOf" srcId="{399A6613-66C7-423A-940B-022C375DC0C1}" destId="{F321BD45-D607-4822-87E2-A84AC908920E}" srcOrd="5" destOrd="0" presId="urn:microsoft.com/office/officeart/2005/8/layout/cycle8"/>
    <dgm:cxn modelId="{A95DBBDB-9165-4826-B72B-DDB3C0ADC068}" type="presParOf" srcId="{399A6613-66C7-423A-940B-022C375DC0C1}" destId="{54C38985-557B-4537-ACAF-396E899CC142}" srcOrd="6" destOrd="0" presId="urn:microsoft.com/office/officeart/2005/8/layout/cycle8"/>
    <dgm:cxn modelId="{779801B1-4838-4357-BCB2-95A1AF59CD1D}" type="presParOf" srcId="{399A6613-66C7-423A-940B-022C375DC0C1}" destId="{B1385858-E0CB-4A98-9115-92F5E6507A5A}" srcOrd="7" destOrd="0" presId="urn:microsoft.com/office/officeart/2005/8/layout/cycle8"/>
    <dgm:cxn modelId="{4DEF3118-2289-4905-9270-4892A462D3CD}" type="presParOf" srcId="{399A6613-66C7-423A-940B-022C375DC0C1}" destId="{2DC86A1A-B6D8-49C0-AE8B-35A9A68080D8}" srcOrd="8" destOrd="0" presId="urn:microsoft.com/office/officeart/2005/8/layout/cycle8"/>
    <dgm:cxn modelId="{AE0C1B4B-66A9-4EB0-8A45-C780E7672D7A}" type="presParOf" srcId="{399A6613-66C7-423A-940B-022C375DC0C1}" destId="{4B89EF29-279C-41CE-A5BB-4EF2591F1211}" srcOrd="9" destOrd="0" presId="urn:microsoft.com/office/officeart/2005/8/layout/cycle8"/>
    <dgm:cxn modelId="{FC042E6A-B47B-4718-B9C5-517E372CF9E7}" type="presParOf" srcId="{399A6613-66C7-423A-940B-022C375DC0C1}" destId="{CC693E2A-6EA5-4C7C-9B97-AE2A36C4DC2D}" srcOrd="10" destOrd="0" presId="urn:microsoft.com/office/officeart/2005/8/layout/cycle8"/>
    <dgm:cxn modelId="{705D4B0A-3A14-4138-AD8C-7EDC95B9CB68}" type="presParOf" srcId="{399A6613-66C7-423A-940B-022C375DC0C1}" destId="{CC56A410-29C0-4E6D-8FA4-05A10356E095}" srcOrd="11" destOrd="0" presId="urn:microsoft.com/office/officeart/2005/8/layout/cycle8"/>
    <dgm:cxn modelId="{6C349EC0-1808-4C10-9C84-5C1383ECE23A}" type="presParOf" srcId="{399A6613-66C7-423A-940B-022C375DC0C1}" destId="{8BDEB5E9-0D98-4E88-8959-1658D74C7805}" srcOrd="12" destOrd="0" presId="urn:microsoft.com/office/officeart/2005/8/layout/cycle8"/>
    <dgm:cxn modelId="{DD7B15ED-5FFF-46B0-81E1-5D63632B2D44}" type="presParOf" srcId="{399A6613-66C7-423A-940B-022C375DC0C1}" destId="{3B43E5C1-6B4F-4E4C-920A-F3C335068810}" srcOrd="13" destOrd="0" presId="urn:microsoft.com/office/officeart/2005/8/layout/cycle8"/>
    <dgm:cxn modelId="{D34F3664-8474-48B0-A700-1134253A72CF}" type="presParOf" srcId="{399A6613-66C7-423A-940B-022C375DC0C1}" destId="{ECE4D473-8E66-4D79-AC08-EF4EA88E41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1D125-D99B-4EAE-84DD-66552841368B}">
      <dsp:nvSpPr>
        <dsp:cNvPr id="0" name=""/>
        <dsp:cNvSpPr/>
      </dsp:nvSpPr>
      <dsp:spPr>
        <a:xfrm>
          <a:off x="1647931" y="375052"/>
          <a:ext cx="4543753" cy="4428520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>
              <a:solidFill>
                <a:schemeClr val="tx1"/>
              </a:solidFill>
              <a:latin typeface="Liberation Serif" pitchFamily="18" charset="0"/>
              <a:cs typeface="Courier New" pitchFamily="49" charset="0"/>
            </a:rPr>
            <a:t>Муниципальные программы социальной направленности   8 348,6 млн. руб.</a:t>
          </a:r>
          <a:r>
            <a:rPr lang="ru-RU" sz="1200" b="1" i="0" kern="1200" dirty="0">
              <a:latin typeface="Liberation Serif" pitchFamily="18" charset="0"/>
              <a:cs typeface="Courier New" pitchFamily="49" charset="0"/>
            </a:rPr>
            <a:t> </a:t>
          </a:r>
          <a:endParaRPr lang="ru-RU" sz="1200" b="1" kern="1200" dirty="0">
            <a:latin typeface="Liberation Serif" pitchFamily="18" charset="0"/>
          </a:endParaRPr>
        </a:p>
      </dsp:txBody>
      <dsp:txXfrm>
        <a:off x="4042597" y="1313477"/>
        <a:ext cx="1622769" cy="1318012"/>
      </dsp:txXfrm>
    </dsp:sp>
    <dsp:sp modelId="{4DA2D694-AF95-4F47-A85A-6250AF47993E}">
      <dsp:nvSpPr>
        <dsp:cNvPr id="0" name=""/>
        <dsp:cNvSpPr/>
      </dsp:nvSpPr>
      <dsp:spPr>
        <a:xfrm>
          <a:off x="1655194" y="569648"/>
          <a:ext cx="4350045" cy="4350045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chemeClr val="tx1"/>
              </a:solidFill>
              <a:latin typeface="Liberation Serif" pitchFamily="18" charset="0"/>
            </a:rPr>
            <a:t>Непрограммные</a:t>
          </a:r>
          <a:r>
            <a:rPr lang="ru-RU" sz="1200" b="1" kern="1200" dirty="0">
              <a:solidFill>
                <a:schemeClr val="tx1"/>
              </a:solidFill>
              <a:latin typeface="Liberation Serif" pitchFamily="18" charset="0"/>
            </a:rPr>
            <a:t> расходы  </a:t>
          </a:r>
          <a:r>
            <a:rPr lang="en-US" sz="1200" b="1" kern="1200" dirty="0">
              <a:solidFill>
                <a:schemeClr val="tx1"/>
              </a:solidFill>
              <a:latin typeface="Liberation Serif" pitchFamily="18" charset="0"/>
            </a:rPr>
            <a:t>1</a:t>
          </a:r>
          <a:r>
            <a:rPr lang="ru-RU" sz="1200" b="1" kern="1200" dirty="0">
              <a:solidFill>
                <a:schemeClr val="tx1"/>
              </a:solidFill>
              <a:latin typeface="Liberation Serif" pitchFamily="18" charset="0"/>
            </a:rPr>
            <a:t>30,7 млн. руб.</a:t>
          </a:r>
        </a:p>
      </dsp:txBody>
      <dsp:txXfrm>
        <a:off x="2690919" y="3392000"/>
        <a:ext cx="2330381" cy="1139297"/>
      </dsp:txXfrm>
    </dsp:sp>
    <dsp:sp modelId="{2DC86A1A-B6D8-49C0-AE8B-35A9A68080D8}">
      <dsp:nvSpPr>
        <dsp:cNvPr id="0" name=""/>
        <dsp:cNvSpPr/>
      </dsp:nvSpPr>
      <dsp:spPr>
        <a:xfrm>
          <a:off x="1368699" y="253882"/>
          <a:ext cx="4743855" cy="467086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>
              <a:solidFill>
                <a:schemeClr val="tx1"/>
              </a:solidFill>
              <a:latin typeface="Liberation Serif" pitchFamily="18" charset="0"/>
              <a:cs typeface="Courier New" pitchFamily="49" charset="0"/>
            </a:rPr>
            <a:t>Муниципальные программы,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>
              <a:solidFill>
                <a:schemeClr val="tx1"/>
              </a:solidFill>
              <a:latin typeface="Liberation Serif" pitchFamily="18" charset="0"/>
              <a:cs typeface="Courier New" pitchFamily="49" charset="0"/>
            </a:rPr>
            <a:t>направленные на создание безопасной и комфортной среды для жизни граждан  2 882,7 млн. руб. </a:t>
          </a:r>
          <a:endParaRPr lang="ru-RU" sz="1200" b="1" kern="1200" dirty="0">
            <a:solidFill>
              <a:schemeClr val="tx1"/>
            </a:solidFill>
            <a:latin typeface="Liberation Serif" pitchFamily="18" charset="0"/>
          </a:endParaRPr>
        </a:p>
      </dsp:txBody>
      <dsp:txXfrm>
        <a:off x="1918196" y="1243659"/>
        <a:ext cx="1694234" cy="1390137"/>
      </dsp:txXfrm>
    </dsp:sp>
    <dsp:sp modelId="{8BDEB5E9-0D98-4E88-8959-1658D74C7805}">
      <dsp:nvSpPr>
        <dsp:cNvPr id="0" name=""/>
        <dsp:cNvSpPr/>
      </dsp:nvSpPr>
      <dsp:spPr>
        <a:xfrm>
          <a:off x="1520420" y="92172"/>
          <a:ext cx="4888622" cy="48886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43E5C1-6B4F-4E4C-920A-F3C335068810}">
      <dsp:nvSpPr>
        <dsp:cNvPr id="0" name=""/>
        <dsp:cNvSpPr/>
      </dsp:nvSpPr>
      <dsp:spPr>
        <a:xfrm>
          <a:off x="1428730" y="369894"/>
          <a:ext cx="4888622" cy="48886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E4D473-8E66-4D79-AC08-EF4EA88E4187}">
      <dsp:nvSpPr>
        <dsp:cNvPr id="0" name=""/>
        <dsp:cNvSpPr/>
      </dsp:nvSpPr>
      <dsp:spPr>
        <a:xfrm>
          <a:off x="1059477" y="486"/>
          <a:ext cx="4888622" cy="48886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0.0719</cdr:x>
      <cdr:y>0.3884</cdr:y>
    </cdr:from>
    <cdr:to>
      <cdr:x>0.16185</cdr:x>
      <cdr:y>0.44603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316780"/>
          <a:ext cx="504056" cy="254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0.20016</cdr:x>
      <cdr:y>0.16536</cdr:y>
    </cdr:from>
    <cdr:to>
      <cdr:x>0.3138</cdr:x>
      <cdr:y>0.19123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V="1">
          <a:off x="852520" y="383472"/>
          <a:ext cx="484017" cy="5999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0.01677</cdr:x>
      <cdr:y>0.09242</cdr:y>
    </cdr:from>
    <cdr:to>
      <cdr:x>0.20163</cdr:x>
      <cdr:y>0.42742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1438" y="214314"/>
          <a:ext cx="787329" cy="776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630</a:t>
          </a:r>
          <a:r>
            <a:rPr lang="ru-RU" sz="1400" dirty="0"/>
            <a:t>,</a:t>
          </a:r>
          <a:r>
            <a:rPr lang="en-US" sz="1400" dirty="0"/>
            <a:t>7</a:t>
          </a:r>
          <a:r>
            <a:rPr lang="ru-RU" sz="1400" dirty="0"/>
            <a:t> </a:t>
          </a:r>
        </a:p>
        <a:p xmlns:a="http://schemas.openxmlformats.org/drawingml/2006/main">
          <a:pPr algn="ctr"/>
          <a:r>
            <a:rPr lang="ru-RU" sz="1400" dirty="0"/>
            <a:t>млн.</a:t>
          </a:r>
          <a:r>
            <a:rPr lang="en-US" sz="1400" dirty="0"/>
            <a:t> </a:t>
          </a:r>
          <a:r>
            <a:rPr lang="ru-RU" sz="1400" dirty="0"/>
            <a:t>руб.</a:t>
          </a:r>
        </a:p>
      </cdr:txBody>
    </cdr:sp>
  </cdr:relSizeAnchor>
  <cdr:relSizeAnchor xmlns:cdr="http://schemas.openxmlformats.org/drawingml/2006/chartDrawing">
    <cdr:from>
      <cdr:x>0.66836</cdr:x>
      <cdr:y>0.12759</cdr:y>
    </cdr:from>
    <cdr:to>
      <cdr:x>0.7993</cdr:x>
      <cdr:y>0.1473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>
          <a:off x="2846675" y="295883"/>
          <a:ext cx="557701" cy="457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0.75539</cdr:x>
      <cdr:y>0.36581</cdr:y>
    </cdr:from>
    <cdr:to>
      <cdr:x>0.83976</cdr:x>
      <cdr:y>0.49142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rot="16200000" flipH="1">
          <a:off x="3144577" y="819948"/>
          <a:ext cx="291295" cy="3480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0.16361</cdr:x>
      <cdr:y>0.56211</cdr:y>
    </cdr:from>
    <cdr:to>
      <cdr:x>0.2318</cdr:x>
      <cdr:y>0.6317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V="1">
          <a:off x="696842" y="1303554"/>
          <a:ext cx="290436" cy="1613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0.0719</cdr:x>
      <cdr:y>0.3884</cdr:y>
    </cdr:from>
    <cdr:to>
      <cdr:x>0.16185</cdr:x>
      <cdr:y>0.44603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316780"/>
          <a:ext cx="504056" cy="254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0.1729</cdr:x>
      <cdr:y>0.12683</cdr:y>
    </cdr:from>
    <cdr:to>
      <cdr:x>0.31252</cdr:x>
      <cdr:y>0.15858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V="1">
          <a:off x="790466" y="289929"/>
          <a:ext cx="638294" cy="7258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0.06625</cdr:y>
    </cdr:from>
    <cdr:to>
      <cdr:x>0.17126</cdr:x>
      <cdr:y>0.41615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142876"/>
          <a:ext cx="770725" cy="754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/>
            <a:t>6</a:t>
          </a:r>
          <a:r>
            <a:rPr lang="en-US" sz="1400" dirty="0"/>
            <a:t>21</a:t>
          </a:r>
          <a:r>
            <a:rPr lang="ru-RU" sz="1400" dirty="0"/>
            <a:t>,</a:t>
          </a:r>
          <a:r>
            <a:rPr lang="en-US" sz="1400" dirty="0"/>
            <a:t>4 </a:t>
          </a:r>
        </a:p>
        <a:p xmlns:a="http://schemas.openxmlformats.org/drawingml/2006/main">
          <a:pPr algn="ctr"/>
          <a:r>
            <a:rPr lang="ru-RU" sz="1400" dirty="0"/>
            <a:t>млн.</a:t>
          </a:r>
          <a:r>
            <a:rPr lang="en-US" sz="1400" dirty="0"/>
            <a:t> </a:t>
          </a:r>
          <a:r>
            <a:rPr lang="ru-RU" sz="1400" dirty="0"/>
            <a:t>руб.</a:t>
          </a:r>
        </a:p>
      </cdr:txBody>
    </cdr:sp>
  </cdr:relSizeAnchor>
  <cdr:relSizeAnchor xmlns:cdr="http://schemas.openxmlformats.org/drawingml/2006/chartDrawing">
    <cdr:from>
      <cdr:x>0.63804</cdr:x>
      <cdr:y>0.12644</cdr:y>
    </cdr:from>
    <cdr:to>
      <cdr:x>0.79234</cdr:x>
      <cdr:y>0.12683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>
          <a:off x="2916943" y="289054"/>
          <a:ext cx="705448" cy="8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0.70649</cdr:x>
      <cdr:y>0.34998</cdr:y>
    </cdr:from>
    <cdr:to>
      <cdr:x>0.79335</cdr:x>
      <cdr:y>0.47283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rot="16200000" flipH="1">
          <a:off x="3288046" y="741936"/>
          <a:ext cx="280827" cy="3970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0.16904</cdr:x>
      <cdr:y>0.47597</cdr:y>
    </cdr:from>
    <cdr:to>
      <cdr:x>0.23339</cdr:x>
      <cdr:y>0.56315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V="1">
          <a:off x="772832" y="1088081"/>
          <a:ext cx="294166" cy="1992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3913" y="685800"/>
            <a:ext cx="5210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F06227-2588-44A4-9785-95528F671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4576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29376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41776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58978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39700" algn="l" defTabSz="12958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7641" algn="l" defTabSz="12958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35580" algn="l" defTabSz="12958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83520" algn="l" defTabSz="12958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3913" y="685800"/>
            <a:ext cx="5210175" cy="3429000"/>
          </a:xfrm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FontTx/>
              <a:buChar char="•"/>
            </a:pPr>
            <a:fld id="{E68221EF-C934-4CDE-8EA8-E5AC431A3E96}" type="slidenum">
              <a:rPr lang="ru-RU" altLang="ru-RU" sz="1200" b="1">
                <a:solidFill>
                  <a:schemeClr val="tx2"/>
                </a:solidFill>
              </a:rPr>
              <a:pPr algn="r">
                <a:spcBef>
                  <a:spcPct val="20000"/>
                </a:spcBef>
                <a:buFontTx/>
                <a:buChar char="•"/>
              </a:pPr>
              <a:t>1</a:t>
            </a:fld>
            <a:endParaRPr lang="ru-RU" altLang="ru-RU" sz="1200" b="1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3913" y="685800"/>
            <a:ext cx="5210175" cy="3429000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FontTx/>
              <a:buChar char="•"/>
            </a:pPr>
            <a:fld id="{1576AEB4-FB80-416E-89D5-1856E5E85B78}" type="slidenum">
              <a:rPr lang="ru-RU" altLang="ru-RU" sz="1200" b="1">
                <a:solidFill>
                  <a:schemeClr val="tx2"/>
                </a:solidFill>
              </a:rPr>
              <a:pPr algn="r">
                <a:spcBef>
                  <a:spcPct val="20000"/>
                </a:spcBef>
                <a:buFontTx/>
                <a:buChar char="•"/>
              </a:pPr>
              <a:t>11</a:t>
            </a:fld>
            <a:endParaRPr lang="ru-RU" altLang="ru-RU" sz="1200" b="1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3913" y="685800"/>
            <a:ext cx="5210175" cy="3429000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FontTx/>
              <a:buChar char="•"/>
            </a:pPr>
            <a:fld id="{C7F960ED-FA96-4C83-8989-64A9507DF403}" type="slidenum">
              <a:rPr lang="ru-RU" altLang="ru-RU" sz="1200" b="1">
                <a:solidFill>
                  <a:schemeClr val="tx2"/>
                </a:solidFill>
              </a:rPr>
              <a:pPr algn="r">
                <a:spcBef>
                  <a:spcPct val="20000"/>
                </a:spcBef>
                <a:buFontTx/>
                <a:buChar char="•"/>
              </a:pPr>
              <a:t>3</a:t>
            </a:fld>
            <a:endParaRPr lang="ru-RU" altLang="ru-RU" sz="1200" b="1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3913" y="685800"/>
            <a:ext cx="5210175" cy="3429000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FontTx/>
              <a:buChar char="•"/>
            </a:pPr>
            <a:fld id="{EE99022E-9949-4609-B1FC-B09C752B9536}" type="slidenum">
              <a:rPr lang="ru-RU" altLang="ru-RU" sz="1200" b="1">
                <a:solidFill>
                  <a:schemeClr val="tx2"/>
                </a:solidFill>
              </a:rPr>
              <a:pPr algn="r">
                <a:spcBef>
                  <a:spcPct val="20000"/>
                </a:spcBef>
                <a:buFontTx/>
                <a:buChar char="•"/>
              </a:pPr>
              <a:t>4</a:t>
            </a:fld>
            <a:endParaRPr lang="ru-RU" altLang="ru-RU" sz="1200" b="1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3913" y="685800"/>
            <a:ext cx="5210175" cy="3429000"/>
          </a:xfrm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FontTx/>
              <a:buChar char="•"/>
            </a:pPr>
            <a:fld id="{F602798D-99A5-4B3E-90AC-DAD1B8BBCC87}" type="slidenum">
              <a:rPr lang="ru-RU" altLang="ru-RU" sz="1200" b="1">
                <a:solidFill>
                  <a:schemeClr val="tx2"/>
                </a:solidFill>
              </a:rPr>
              <a:pPr algn="r">
                <a:spcBef>
                  <a:spcPct val="20000"/>
                </a:spcBef>
                <a:buFontTx/>
                <a:buChar char="•"/>
              </a:pPr>
              <a:t>5</a:t>
            </a:fld>
            <a:endParaRPr lang="ru-RU" altLang="ru-RU" sz="1200" b="1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3913" y="685800"/>
            <a:ext cx="5210175" cy="3429000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FontTx/>
              <a:buChar char="•"/>
            </a:pPr>
            <a:fld id="{C3D0C7FE-8D07-47FE-AE12-3B34CCF2F85B}" type="slidenum">
              <a:rPr lang="ru-RU" altLang="ru-RU" sz="1200" b="1">
                <a:solidFill>
                  <a:schemeClr val="tx2"/>
                </a:solidFill>
              </a:rPr>
              <a:pPr algn="r">
                <a:spcBef>
                  <a:spcPct val="20000"/>
                </a:spcBef>
                <a:buFontTx/>
                <a:buChar char="•"/>
              </a:pPr>
              <a:t>6</a:t>
            </a:fld>
            <a:endParaRPr lang="ru-RU" altLang="ru-RU" sz="1200" b="1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3913" y="685800"/>
            <a:ext cx="5210175" cy="3429000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FontTx/>
              <a:buChar char="•"/>
            </a:pPr>
            <a:fld id="{1576AEB4-FB80-416E-89D5-1856E5E85B78}" type="slidenum">
              <a:rPr lang="ru-RU" altLang="ru-RU" sz="1200" b="1">
                <a:solidFill>
                  <a:schemeClr val="tx2"/>
                </a:solidFill>
              </a:rPr>
              <a:pPr algn="r">
                <a:spcBef>
                  <a:spcPct val="20000"/>
                </a:spcBef>
                <a:buFontTx/>
                <a:buChar char="•"/>
              </a:pPr>
              <a:t>7</a:t>
            </a:fld>
            <a:endParaRPr lang="ru-RU" altLang="ru-RU" sz="1200" b="1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3913" y="685800"/>
            <a:ext cx="5210175" cy="3429000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FontTx/>
              <a:buChar char="•"/>
            </a:pPr>
            <a:fld id="{1576AEB4-FB80-416E-89D5-1856E5E85B78}" type="slidenum">
              <a:rPr lang="ru-RU" altLang="ru-RU" sz="1200" b="1">
                <a:solidFill>
                  <a:schemeClr val="tx2"/>
                </a:solidFill>
              </a:rPr>
              <a:pPr algn="r">
                <a:spcBef>
                  <a:spcPct val="20000"/>
                </a:spcBef>
                <a:buFontTx/>
                <a:buChar char="•"/>
              </a:pPr>
              <a:t>8</a:t>
            </a:fld>
            <a:endParaRPr lang="ru-RU" altLang="ru-RU" sz="1200" b="1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3913" y="685800"/>
            <a:ext cx="5210175" cy="3429000"/>
          </a:xfrm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FontTx/>
              <a:buChar char="•"/>
            </a:pPr>
            <a:fld id="{93A219D4-7818-44B4-903D-76C5F47BF8B4}" type="slidenum">
              <a:rPr lang="ru-RU" altLang="ru-RU" sz="1200" b="1">
                <a:solidFill>
                  <a:schemeClr val="tx2"/>
                </a:solidFill>
              </a:rPr>
              <a:pPr algn="r">
                <a:spcBef>
                  <a:spcPct val="20000"/>
                </a:spcBef>
                <a:buFontTx/>
                <a:buChar char="•"/>
              </a:pPr>
              <a:t>9</a:t>
            </a:fld>
            <a:endParaRPr lang="ru-RU" altLang="ru-RU" sz="1200" b="1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3913" y="685800"/>
            <a:ext cx="5210175" cy="3429000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FontTx/>
              <a:buChar char="•"/>
            </a:pPr>
            <a:fld id="{1576AEB4-FB80-416E-89D5-1856E5E85B78}" type="slidenum">
              <a:rPr lang="ru-RU" altLang="ru-RU" sz="1200" b="1">
                <a:solidFill>
                  <a:schemeClr val="tx2"/>
                </a:solidFill>
              </a:rPr>
              <a:pPr algn="r">
                <a:spcBef>
                  <a:spcPct val="20000"/>
                </a:spcBef>
                <a:buFontTx/>
                <a:buChar char="•"/>
              </a:pPr>
              <a:t>10</a:t>
            </a:fld>
            <a:endParaRPr lang="ru-RU" altLang="ru-RU" sz="1200" b="1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8094610" y="5000626"/>
            <a:ext cx="5586467" cy="1195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8094637" y="5114827"/>
            <a:ext cx="5586440" cy="25203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8094637" y="5401158"/>
            <a:ext cx="5586440" cy="12001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8094636" y="5465779"/>
            <a:ext cx="2941431" cy="24003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8094636" y="5511939"/>
            <a:ext cx="2941431" cy="12001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8094636" y="5200650"/>
            <a:ext cx="4583160" cy="3600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11036586" y="5330040"/>
            <a:ext cx="2394188" cy="4800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4790182"/>
            <a:ext cx="13681075" cy="32047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" y="4824129"/>
            <a:ext cx="13681076" cy="18463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596578" y="4781555"/>
            <a:ext cx="4084498" cy="32606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3681075" cy="485848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4054" y="3152477"/>
            <a:ext cx="12654994" cy="1929408"/>
          </a:xfrm>
        </p:spPr>
        <p:txBody>
          <a:bodyPr anchor="b"/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4054" y="5118668"/>
            <a:ext cx="7410583" cy="2300288"/>
          </a:xfrm>
        </p:spPr>
        <p:txBody>
          <a:bodyPr/>
          <a:lstStyle>
            <a:lvl1pPr marL="84006" indent="0" algn="l">
              <a:buNone/>
              <a:defRPr sz="3200">
                <a:solidFill>
                  <a:schemeClr val="tx2"/>
                </a:solidFill>
              </a:defRPr>
            </a:lvl1pPr>
            <a:lvl2pPr marL="600044" indent="0" algn="ctr">
              <a:buNone/>
            </a:lvl2pPr>
            <a:lvl3pPr marL="1200087" indent="0" algn="ctr">
              <a:buNone/>
            </a:lvl3pPr>
            <a:lvl4pPr marL="1800131" indent="0" algn="ctr">
              <a:buNone/>
            </a:lvl4pPr>
            <a:lvl5pPr marL="2400174" indent="0" algn="ctr">
              <a:buNone/>
            </a:lvl5pPr>
            <a:lvl6pPr marL="3000218" indent="0" algn="ctr">
              <a:buNone/>
            </a:lvl6pPr>
            <a:lvl7pPr marL="3600261" indent="0" algn="ctr">
              <a:buNone/>
            </a:lvl7pPr>
            <a:lvl8pPr marL="4200305" indent="0" algn="ctr">
              <a:buNone/>
            </a:lvl8pPr>
            <a:lvl9pPr marL="4800348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032789" y="5520691"/>
            <a:ext cx="1436513" cy="600075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8094636" y="5519441"/>
            <a:ext cx="1938152" cy="60007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448354" y="1492"/>
            <a:ext cx="1118712" cy="48006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3EC192-6C8D-4CB0-8FE0-3A9EDCDD57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EC192-6C8D-4CB0-8FE0-3A9EDCDD57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146797" y="1500187"/>
            <a:ext cx="2850224" cy="72009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054" y="1500187"/>
            <a:ext cx="9348734" cy="72009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EC192-6C8D-4CB0-8FE0-3A9EDCDD57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B47EE-B047-45B9-AE51-7E714BC7A7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711" y="2600326"/>
            <a:ext cx="11628914" cy="1787723"/>
          </a:xfrm>
        </p:spPr>
        <p:txBody>
          <a:bodyPr anchor="b">
            <a:noAutofit/>
          </a:bodyPr>
          <a:lstStyle>
            <a:lvl1pPr algn="l">
              <a:buNone/>
              <a:defRPr sz="56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711" y="4419303"/>
            <a:ext cx="11628914" cy="1981497"/>
          </a:xfrm>
        </p:spPr>
        <p:txBody>
          <a:bodyPr anchor="t"/>
          <a:lstStyle>
            <a:lvl1pPr marL="60004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D951-92C2-4CD6-82FF-C61F1B0BF62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053" y="2952370"/>
            <a:ext cx="6042475" cy="5940326"/>
          </a:xfrm>
        </p:spPr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954547" y="2952370"/>
            <a:ext cx="6042475" cy="5940326"/>
          </a:xfrm>
        </p:spPr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EC192-6C8D-4CB0-8FE0-3A9EDCDD57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46" y="1500187"/>
            <a:ext cx="12540986" cy="1404176"/>
          </a:xfrm>
        </p:spPr>
        <p:txBody>
          <a:bodyPr anchor="ctr"/>
          <a:lstStyle>
            <a:lvl1pPr>
              <a:defRPr sz="52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0045" y="2946524"/>
            <a:ext cx="6047035" cy="600075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0004" indent="0">
              <a:buNone/>
              <a:defRPr sz="25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063806" y="2946524"/>
            <a:ext cx="6047225" cy="600075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0004" indent="0">
              <a:buNone/>
              <a:defRPr sz="25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70045" y="3554932"/>
            <a:ext cx="6047035" cy="5100637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059435" y="3554932"/>
            <a:ext cx="6047225" cy="5100637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21D778-B565-4D7E-94D7-64010A445B6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EC76487-7730-445F-A94E-A0D68AB497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55" y="1500187"/>
            <a:ext cx="12312967" cy="1404176"/>
          </a:xfrm>
        </p:spPr>
        <p:txBody>
          <a:bodyPr anchor="ctr"/>
          <a:lstStyle>
            <a:lvl1pPr>
              <a:defRPr sz="52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850374" y="804101"/>
            <a:ext cx="1432240" cy="600075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866618" y="804101"/>
            <a:ext cx="1983756" cy="60007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2230881" y="2983"/>
            <a:ext cx="1140089" cy="480060"/>
          </a:xfrm>
        </p:spPr>
        <p:txBody>
          <a:bodyPr/>
          <a:lstStyle/>
          <a:p>
            <a:pPr>
              <a:defRPr/>
            </a:pPr>
            <a:fld id="{9F3EC192-6C8D-4CB0-8FE0-3A9EDCDD57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616EB-8E65-4B21-8694-0B95D69C0CC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9797" y="1446337"/>
            <a:ext cx="5061998" cy="1152144"/>
          </a:xfrm>
        </p:spPr>
        <p:txBody>
          <a:bodyPr anchor="b"/>
          <a:lstStyle>
            <a:lvl1pPr algn="l">
              <a:buNone/>
              <a:defRPr sz="24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09797" y="2639080"/>
            <a:ext cx="5061998" cy="6060758"/>
          </a:xfrm>
        </p:spPr>
        <p:txBody>
          <a:bodyPr/>
          <a:lstStyle>
            <a:lvl1pPr marL="12001" indent="0">
              <a:buNone/>
              <a:defRPr sz="18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018" y="1018877"/>
            <a:ext cx="7634040" cy="768096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9BD39-78C3-4108-874C-A835B4B50A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9873" y="1455774"/>
            <a:ext cx="877963" cy="6144648"/>
          </a:xfrm>
        </p:spPr>
        <p:txBody>
          <a:bodyPr vert="vert270" lIns="45725" tIns="0" rIns="45725" anchor="t"/>
          <a:lstStyle>
            <a:lvl1pPr algn="ctr">
              <a:buNone/>
              <a:defRPr sz="26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3965" y="1500188"/>
            <a:ext cx="6840538" cy="600075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09410" y="4297530"/>
            <a:ext cx="3876305" cy="3302891"/>
          </a:xfrm>
        </p:spPr>
        <p:txBody>
          <a:bodyPr lIns="0" tIns="0" rIns="4572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  <a:lvl2pPr>
              <a:buFontTx/>
              <a:buNone/>
              <a:defRPr sz="1600"/>
            </a:lvl2pPr>
            <a:lvl3pPr>
              <a:buFontTx/>
              <a:buNone/>
              <a:defRPr sz="13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12845-0782-4B25-99BB-47F4FD264A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F0F0"/>
            </a:gs>
            <a:gs pos="51000">
              <a:srgbClr val="F0DCD9"/>
            </a:gs>
            <a:gs pos="0">
              <a:srgbClr val="FDFBFC"/>
            </a:gs>
            <a:gs pos="91000">
              <a:srgbClr val="D3A2A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481449"/>
            <a:ext cx="13681075" cy="11078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3681075" cy="40774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404614"/>
            <a:ext cx="13681076" cy="120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8094610" y="472824"/>
            <a:ext cx="5586467" cy="1195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8094637" y="577648"/>
            <a:ext cx="5586440" cy="23629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8090355" y="652974"/>
            <a:ext cx="4583160" cy="3600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11032306" y="772988"/>
            <a:ext cx="2394188" cy="4800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3592750" y="-2627"/>
            <a:ext cx="86219" cy="81610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3532177" y="-2627"/>
            <a:ext cx="41043" cy="81610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3503671" y="-2627"/>
            <a:ext cx="13681" cy="81610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3428854" y="-2627"/>
            <a:ext cx="41043" cy="81610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3339463" y="499"/>
            <a:ext cx="82087" cy="76809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3276321" y="499"/>
            <a:ext cx="13681" cy="76809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4055" y="1500187"/>
            <a:ext cx="12312967" cy="1400175"/>
          </a:xfrm>
          <a:prstGeom prst="rect">
            <a:avLst/>
          </a:prstGeom>
        </p:spPr>
        <p:txBody>
          <a:bodyPr vert="horz" lIns="91449" tIns="45725" rIns="91449" bIns="45725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4055" y="2952369"/>
            <a:ext cx="12312967" cy="5676710"/>
          </a:xfrm>
          <a:prstGeom prst="rect">
            <a:avLst/>
          </a:prstGeom>
        </p:spPr>
        <p:txBody>
          <a:bodyPr vert="horz" lIns="91449" tIns="45725" rIns="91449" bIns="45725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9854647" y="804101"/>
            <a:ext cx="1432240" cy="600075"/>
          </a:xfrm>
          <a:prstGeom prst="rect">
            <a:avLst/>
          </a:prstGeom>
        </p:spPr>
        <p:txBody>
          <a:bodyPr vert="horz" lIns="91449" tIns="45725" rIns="91449" bIns="45725"/>
          <a:lstStyle>
            <a:lvl1pPr algn="l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4/15/2026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866618" y="804101"/>
            <a:ext cx="1983756" cy="600075"/>
          </a:xfrm>
          <a:prstGeom prst="rect">
            <a:avLst/>
          </a:prstGeom>
        </p:spPr>
        <p:txBody>
          <a:bodyPr vert="horz" lIns="91449" tIns="45725" rIns="91449" bIns="45725"/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2230881" y="2983"/>
            <a:ext cx="1140089" cy="480060"/>
          </a:xfrm>
          <a:prstGeom prst="rect">
            <a:avLst/>
          </a:prstGeom>
        </p:spPr>
        <p:txBody>
          <a:bodyPr vert="horz" lIns="91449" tIns="45725" rIns="91449" bIns="45725" anchor="b"/>
          <a:lstStyle>
            <a:lvl1pPr algn="r" eaLnBrk="1" latinLnBrk="0" hangingPunct="1">
              <a:defRPr kumimoji="0"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3EC192-6C8D-4CB0-8FE0-3A9EDCDD57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80035" indent="-336025" algn="l" rtl="0" eaLnBrk="1" latinLnBrk="0" hangingPunct="1">
        <a:spcBef>
          <a:spcPts val="394"/>
        </a:spcBef>
        <a:buClr>
          <a:schemeClr val="accent3"/>
        </a:buClr>
        <a:buFont typeface="Georgia"/>
        <a:buChar char="•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4062" indent="-324023" algn="l" rtl="0" eaLnBrk="1" latinLnBrk="0" hangingPunct="1">
        <a:spcBef>
          <a:spcPts val="394"/>
        </a:spcBef>
        <a:buClr>
          <a:schemeClr val="accent2"/>
        </a:buClr>
        <a:buFont typeface="Georgia"/>
        <a:buChar char="▫"/>
        <a:defRPr kumimoji="0" sz="3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212088" indent="-288021" algn="l" rtl="0" eaLnBrk="1" latinLnBrk="0" hangingPunct="1">
        <a:spcBef>
          <a:spcPts val="394"/>
        </a:spcBef>
        <a:buClr>
          <a:schemeClr val="accent1"/>
        </a:buClr>
        <a:buFont typeface="Wingdings 2"/>
        <a:buChar char=""/>
        <a:defRPr kumimoji="0" sz="3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48113" indent="-264019" algn="l" rtl="0" eaLnBrk="1" latinLnBrk="0" hangingPunct="1">
        <a:spcBef>
          <a:spcPts val="394"/>
        </a:spcBef>
        <a:buClr>
          <a:schemeClr val="accent1"/>
        </a:buClr>
        <a:buFont typeface="Wingdings 2"/>
        <a:buChar char=""/>
        <a:defRPr kumimoji="0" sz="29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824132" indent="-240017" algn="l" rtl="0" eaLnBrk="1" latinLnBrk="0" hangingPunct="1">
        <a:spcBef>
          <a:spcPts val="394"/>
        </a:spcBef>
        <a:buClr>
          <a:schemeClr val="accent3"/>
        </a:buClr>
        <a:buFont typeface="Georgia"/>
        <a:buChar char="▫"/>
        <a:defRPr kumimoji="0"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112153" indent="-240017" algn="l" rtl="0" eaLnBrk="1" latinLnBrk="0" hangingPunct="1">
        <a:spcBef>
          <a:spcPts val="394"/>
        </a:spcBef>
        <a:buClr>
          <a:schemeClr val="accent3"/>
        </a:buClr>
        <a:buFont typeface="Georgia"/>
        <a:buChar char="▫"/>
        <a:defRPr kumimoji="0" sz="24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400174" indent="-240017" algn="l" rtl="0" eaLnBrk="1" latinLnBrk="0" hangingPunct="1">
        <a:spcBef>
          <a:spcPts val="394"/>
        </a:spcBef>
        <a:buClr>
          <a:schemeClr val="accent3"/>
        </a:buClr>
        <a:buFont typeface="Georgia"/>
        <a:buChar char="▫"/>
        <a:defRPr kumimoji="0" sz="21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664193" indent="-240017" algn="l" rtl="0" eaLnBrk="1" latinLnBrk="0" hangingPunct="1">
        <a:spcBef>
          <a:spcPts val="394"/>
        </a:spcBef>
        <a:buClr>
          <a:schemeClr val="accent3"/>
        </a:buClr>
        <a:buFont typeface="Georgia"/>
        <a:buChar char="◦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940213" indent="-240017" algn="l" rtl="0" eaLnBrk="1" latinLnBrk="0" hangingPunct="1">
        <a:spcBef>
          <a:spcPts val="394"/>
        </a:spcBef>
        <a:buClr>
          <a:schemeClr val="accent3"/>
        </a:buClr>
        <a:buFont typeface="Georgia"/>
        <a:buChar char="◦"/>
        <a:defRPr kumimoji="0" sz="18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00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00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001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002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002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00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00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76" b="90686" l="21997" r="88776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6862" r="2877"/>
          <a:stretch/>
        </p:blipFill>
        <p:spPr bwMode="auto">
          <a:xfrm>
            <a:off x="-340744" y="-236578"/>
            <a:ext cx="14362563" cy="901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840150" y="-132640"/>
            <a:ext cx="12332209" cy="8939279"/>
            <a:chOff x="142019" y="1873378"/>
            <a:chExt cx="9623907" cy="4695981"/>
          </a:xfrm>
        </p:grpSpPr>
        <p:sp>
          <p:nvSpPr>
            <p:cNvPr id="16" name="Rectangle 4"/>
            <p:cNvSpPr txBox="1">
              <a:spLocks noChangeArrowheads="1"/>
            </p:cNvSpPr>
            <p:nvPr/>
          </p:nvSpPr>
          <p:spPr>
            <a:xfrm>
              <a:off x="142019" y="1873378"/>
              <a:ext cx="9623907" cy="1589895"/>
            </a:xfrm>
            <a:prstGeom prst="rect">
              <a:avLst/>
            </a:prstGeom>
          </p:spPr>
          <p:txBody>
            <a:bodyPr/>
            <a:lstStyle/>
            <a:p>
              <a:pPr algn="ctr"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ru-RU" altLang="ru-RU" sz="3200" b="1" dirty="0">
                  <a:latin typeface="Liberation Serif" pitchFamily="18" charset="0"/>
                </a:rPr>
                <a:t>Доклад</a:t>
              </a:r>
            </a:p>
            <a:p>
              <a:pPr algn="ctr"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ru-RU" altLang="ru-RU" sz="3200" b="1" dirty="0">
                  <a:latin typeface="Liberation Serif" pitchFamily="18" charset="0"/>
                </a:rPr>
                <a:t>по отчету об исполнении бюджета </a:t>
              </a:r>
              <a:br>
                <a:rPr lang="ru-RU" altLang="ru-RU" sz="3200" b="1" dirty="0">
                  <a:latin typeface="Liberation Serif" pitchFamily="18" charset="0"/>
                </a:rPr>
              </a:br>
              <a:r>
                <a:rPr lang="ru-RU" altLang="ru-RU" sz="3200" b="1" dirty="0">
                  <a:latin typeface="Liberation Serif" pitchFamily="18" charset="0"/>
                </a:rPr>
                <a:t>Каменск-Уральского</a:t>
              </a:r>
              <a:r>
                <a:rPr lang="en-US" altLang="ru-RU" sz="3200" b="1" dirty="0">
                  <a:latin typeface="Liberation Serif" pitchFamily="18" charset="0"/>
                </a:rPr>
                <a:t> </a:t>
              </a:r>
              <a:r>
                <a:rPr lang="ru-RU" altLang="ru-RU" sz="3200" b="1" dirty="0">
                  <a:latin typeface="Liberation Serif" pitchFamily="18" charset="0"/>
                </a:rPr>
                <a:t>городского округа </a:t>
              </a:r>
              <a:br>
                <a:rPr lang="ru-RU" altLang="ru-RU" sz="3200" b="1" dirty="0">
                  <a:latin typeface="Liberation Serif" pitchFamily="18" charset="0"/>
                </a:rPr>
              </a:br>
              <a:r>
                <a:rPr lang="ru-RU" altLang="ru-RU" sz="3200" b="1" dirty="0">
                  <a:latin typeface="Liberation Serif" pitchFamily="18" charset="0"/>
                </a:rPr>
                <a:t>за 2025год</a:t>
              </a:r>
            </a:p>
          </p:txBody>
        </p:sp>
        <p:sp>
          <p:nvSpPr>
            <p:cNvPr id="3079" name="Rectangle 5"/>
            <p:cNvSpPr txBox="1">
              <a:spLocks noChangeArrowheads="1"/>
            </p:cNvSpPr>
            <p:nvPr/>
          </p:nvSpPr>
          <p:spPr bwMode="auto">
            <a:xfrm>
              <a:off x="142019" y="5144630"/>
              <a:ext cx="9385379" cy="142472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altLang="ru-RU" dirty="0">
                  <a:latin typeface="Liberation Serif" pitchFamily="18" charset="0"/>
                  <a:cs typeface="Arial" pitchFamily="34" charset="0"/>
                </a:rPr>
                <a:t>                                                                                                                         </a:t>
              </a:r>
            </a:p>
            <a:p>
              <a:pPr algn="just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altLang="ru-RU" sz="2100" dirty="0">
                  <a:latin typeface="Liberation Serif" pitchFamily="18" charset="0"/>
                  <a:cs typeface="Arial" pitchFamily="34" charset="0"/>
                </a:rPr>
                <a:t>                                                                                                                                               </a:t>
              </a:r>
              <a:r>
                <a:rPr lang="ru-RU" altLang="ru-RU" sz="2100" dirty="0">
                  <a:latin typeface="Liberation Serif" pitchFamily="18" charset="0"/>
                  <a:cs typeface="Arial" pitchFamily="34" charset="0"/>
                </a:rPr>
                <a:t>Докладчик:</a:t>
              </a:r>
              <a:endParaRPr lang="en-US" altLang="ru-RU" sz="2100" dirty="0">
                <a:latin typeface="Liberation Serif" pitchFamily="18" charset="0"/>
                <a:cs typeface="Arial" pitchFamily="34" charset="0"/>
              </a:endParaRPr>
            </a:p>
            <a:p>
              <a:pPr algn="r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ru-RU" altLang="ru-RU" sz="2100" dirty="0">
                  <a:latin typeface="Liberation Serif" pitchFamily="18" charset="0"/>
                  <a:cs typeface="Arial" pitchFamily="34" charset="0"/>
                </a:rPr>
                <a:t>Албазова Оксана Владимировна</a:t>
              </a:r>
            </a:p>
            <a:p>
              <a:pPr algn="r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ru-RU" altLang="ru-RU" sz="2100" dirty="0">
                  <a:latin typeface="Liberation Serif" pitchFamily="18" charset="0"/>
                  <a:cs typeface="Arial" pitchFamily="34" charset="0"/>
                </a:rPr>
                <a:t>Начальник функционального органа</a:t>
              </a:r>
              <a:endParaRPr lang="en-US" altLang="ru-RU" sz="2100" dirty="0">
                <a:latin typeface="Liberation Serif" pitchFamily="18" charset="0"/>
                <a:cs typeface="Arial" pitchFamily="34" charset="0"/>
              </a:endParaRPr>
            </a:p>
            <a:p>
              <a:pPr algn="r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ru-RU" altLang="ru-RU" sz="2100" dirty="0">
                  <a:latin typeface="Liberation Serif" pitchFamily="18" charset="0"/>
                  <a:cs typeface="Arial" pitchFamily="34" charset="0"/>
                </a:rPr>
                <a:t> Администрации Каменск-Уральского городского округа </a:t>
              </a:r>
            </a:p>
            <a:p>
              <a:pPr algn="r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ru-RU" altLang="ru-RU" sz="2100" dirty="0">
                  <a:latin typeface="Liberation Serif" pitchFamily="18" charset="0"/>
                  <a:cs typeface="Arial" pitchFamily="34" charset="0"/>
                </a:rPr>
                <a:t>Финансово-бюджетное управление</a:t>
              </a: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2285875" y="6375321"/>
              <a:ext cx="4572000" cy="1409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endPara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10245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47103" y="750069"/>
            <a:ext cx="1058402" cy="16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559483" y="8556773"/>
            <a:ext cx="2839303" cy="415571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sz="2100" dirty="0">
                <a:latin typeface="Liberation Serif" pitchFamily="18" charset="0"/>
                <a:cs typeface="Times New Roman" pitchFamily="18" charset="0"/>
              </a:rPr>
              <a:t>15.04.2026 год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7766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99914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72" name="Дата 5"/>
          <p:cNvSpPr txBox="1">
            <a:spLocks/>
          </p:cNvSpPr>
          <p:nvPr/>
        </p:nvSpPr>
        <p:spPr bwMode="auto">
          <a:xfrm>
            <a:off x="10999141" y="8157296"/>
            <a:ext cx="1743863" cy="56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93" tIns="59996" rIns="119993" bIns="59996" anchor="ctr"/>
          <a:lstStyle/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aphicFrame>
        <p:nvGraphicFramePr>
          <p:cNvPr id="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63601"/>
              </p:ext>
            </p:extLst>
          </p:nvPr>
        </p:nvGraphicFramePr>
        <p:xfrm>
          <a:off x="1308893" y="2799373"/>
          <a:ext cx="11157049" cy="361700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218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43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1" u="none" strike="noStrike" cap="none" normalizeH="0" baseline="0" dirty="0">
                        <a:ln>
                          <a:noFill/>
                        </a:ln>
                        <a:effectLst/>
                        <a:latin typeface="Liberation Serif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№ </a:t>
                      </a:r>
                      <a:r>
                        <a:rPr kumimoji="0" lang="ru-RU" altLang="ru-RU" sz="21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п</a:t>
                      </a: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/</a:t>
                      </a:r>
                      <a:r>
                        <a:rPr kumimoji="0" lang="ru-RU" altLang="ru-RU" sz="21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п</a:t>
                      </a:r>
                      <a:endParaRPr kumimoji="0" lang="ru-RU" alt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120008" marR="120008" marT="60008" marB="60008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</a:rPr>
                        <a:t>Наименование</a:t>
                      </a:r>
                      <a:endParaRPr kumimoji="0" lang="ru-RU" alt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120008" marR="120008" marT="60008" marB="60008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</a:rPr>
                        <a:t>Исполнение                   в 2025 году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</a:rPr>
                        <a:t>млн. руб.</a:t>
                      </a:r>
                      <a:endParaRPr kumimoji="0" lang="ru-RU" alt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120008" marR="120008" marT="60008" marB="60008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</a:t>
                      </a:r>
                      <a:endParaRPr kumimoji="0" lang="ru-RU" alt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120008" marR="120008" marT="60008" marB="60008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120008" marR="120008" marT="60008" marB="60008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</a:rPr>
                        <a:t>11 026,6</a:t>
                      </a:r>
                      <a:endParaRPr kumimoji="0" lang="ru-RU" alt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120008" marR="120008" marT="60008" marB="60008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2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</a:t>
                      </a:r>
                      <a:endParaRPr kumimoji="0" lang="ru-RU" alt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120008" marR="120008" marT="60008" marB="60008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120008" marR="120008" marT="60008" marB="60008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</a:rPr>
                        <a:t>11 362,0</a:t>
                      </a:r>
                      <a:endParaRPr kumimoji="0" lang="ru-RU" alt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120008" marR="120008" marT="60008" marB="60008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2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3</a:t>
                      </a:r>
                      <a:endParaRPr kumimoji="0" lang="ru-RU" alt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120008" marR="120008" marT="60008" marB="60008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</a:rPr>
                        <a:t>Дефицит (-)/ </a:t>
                      </a:r>
                      <a:r>
                        <a:rPr kumimoji="0" lang="ru-RU" altLang="ru-RU" sz="21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</a:rPr>
                        <a:t>Профицит</a:t>
                      </a:r>
                      <a:r>
                        <a:rPr kumimoji="0" lang="ru-RU" altLang="ru-RU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</a:rPr>
                        <a:t> (+)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120008" marR="120008" marT="60008" marB="60008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</a:rPr>
                        <a:t>-335,4</a:t>
                      </a:r>
                    </a:p>
                  </a:txBody>
                  <a:tcPr marL="120008" marR="120008" marT="60008" marB="60008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91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4"/>
          <p:cNvSpPr/>
          <p:nvPr/>
        </p:nvSpPr>
        <p:spPr>
          <a:xfrm>
            <a:off x="7684349" y="562545"/>
            <a:ext cx="4406564" cy="11340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1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0003" tIns="45725" rIns="60003" bIns="45725" spcCol="1270" anchor="ctr"/>
          <a:lstStyle/>
          <a:p>
            <a:pPr algn="ctr" eaLnBrk="0" hangingPunct="0"/>
            <a:r>
              <a:rPr lang="ru-RU" altLang="ru-RU" sz="2600" b="1" dirty="0">
                <a:solidFill>
                  <a:schemeClr val="accent5">
                    <a:lumMod val="75000"/>
                  </a:schemeClr>
                </a:solidFill>
                <a:latin typeface="Liberation Serif" pitchFamily="18" charset="0"/>
              </a:rPr>
              <a:t>Основные параметры исполнения бюджета</a:t>
            </a:r>
            <a:endParaRPr lang="ru-RU" altLang="ru-RU" sz="2600" b="1" dirty="0">
              <a:solidFill>
                <a:schemeClr val="accent5">
                  <a:lumMod val="75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7622" y="8157295"/>
            <a:ext cx="1687621" cy="415571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sz="2100" b="1" dirty="0">
                <a:latin typeface="Liberation Serif" pitchFamily="18" charset="0"/>
                <a:cs typeface="Times New Roman" pitchFamily="18" charset="0"/>
              </a:rPr>
              <a:t>2026 год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7766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99914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72" name="Дата 5"/>
          <p:cNvSpPr txBox="1">
            <a:spLocks/>
          </p:cNvSpPr>
          <p:nvPr/>
        </p:nvSpPr>
        <p:spPr bwMode="auto">
          <a:xfrm>
            <a:off x="10999141" y="8157296"/>
            <a:ext cx="1743863" cy="56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93" tIns="59996" rIns="119993" bIns="59996" anchor="ctr"/>
          <a:lstStyle/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7622" y="8157295"/>
            <a:ext cx="1687621" cy="415571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sz="2100" b="1" dirty="0">
                <a:latin typeface="Liberation Serif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0151" y="3937988"/>
            <a:ext cx="12000775" cy="657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ru-RU" sz="3700" b="1" dirty="0">
                <a:latin typeface="Liberation Serif" pitchFamily="18" charset="0"/>
                <a:cs typeface="Courier New" pitchFamily="49" charset="0"/>
              </a:rPr>
              <a:t>БЛАГОДАРЮ ЗА ВНИМАНИЕ!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766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9914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 bwMode="auto">
          <a:xfrm>
            <a:off x="1027622" y="8063534"/>
            <a:ext cx="1593866" cy="656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7" name="Дата 5"/>
          <p:cNvSpPr txBox="1">
            <a:spLocks/>
          </p:cNvSpPr>
          <p:nvPr/>
        </p:nvSpPr>
        <p:spPr bwMode="auto">
          <a:xfrm>
            <a:off x="10999141" y="8063533"/>
            <a:ext cx="1743863" cy="66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93" tIns="59996" rIns="119993" bIns="59996" anchor="ctr"/>
          <a:lstStyle/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组合 19">
            <a:extLst>
              <a:ext uri="{FF2B5EF4-FFF2-40B4-BE49-F238E27FC236}">
                <a16:creationId xmlns:a16="http://schemas.microsoft.com/office/drawing/2014/main" id="{D788F95A-9DB5-47D7-88D6-59D187E444CE}"/>
              </a:ext>
            </a:extLst>
          </p:cNvPr>
          <p:cNvGrpSpPr/>
          <p:nvPr/>
        </p:nvGrpSpPr>
        <p:grpSpPr>
          <a:xfrm rot="3152971">
            <a:off x="5830685" y="3269005"/>
            <a:ext cx="7651410" cy="3123213"/>
            <a:chOff x="2482316" y="2299046"/>
            <a:chExt cx="4752528" cy="1940042"/>
          </a:xfrm>
        </p:grpSpPr>
        <p:sp>
          <p:nvSpPr>
            <p:cNvPr id="9" name="矩形 20">
              <a:extLst>
                <a:ext uri="{FF2B5EF4-FFF2-40B4-BE49-F238E27FC236}">
                  <a16:creationId xmlns:a16="http://schemas.microsoft.com/office/drawing/2014/main" id="{87ED89EB-7605-4FCC-816D-42A9A000BF71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">
              <a:extLst>
                <a:ext uri="{FF2B5EF4-FFF2-40B4-BE49-F238E27FC236}">
                  <a16:creationId xmlns:a16="http://schemas.microsoft.com/office/drawing/2014/main" id="{2571EAE2-6141-434B-85C8-8DDA9CD45E9B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9966" tIns="59982" rIns="119966" bIns="599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6">
              <a:extLst>
                <a:ext uri="{FF2B5EF4-FFF2-40B4-BE49-F238E27FC236}">
                  <a16:creationId xmlns:a16="http://schemas.microsoft.com/office/drawing/2014/main" id="{A946C6DD-B046-451D-BCFE-497A0380BB2D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9966" tIns="59982" rIns="119966" bIns="599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6">
              <a:extLst>
                <a:ext uri="{FF2B5EF4-FFF2-40B4-BE49-F238E27FC236}">
                  <a16:creationId xmlns:a16="http://schemas.microsoft.com/office/drawing/2014/main" id="{121BAEF0-5682-4220-800D-CFF4060ED526}"/>
                </a:ext>
              </a:extLst>
            </p:cNvPr>
            <p:cNvSpPr/>
            <p:nvPr/>
          </p:nvSpPr>
          <p:spPr>
            <a:xfrm>
              <a:off x="3563888" y="2360823"/>
              <a:ext cx="2308825" cy="1860266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9966" tIns="59982" rIns="119966" bIns="599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1525540" y="3265219"/>
            <a:ext cx="7651410" cy="3142526"/>
            <a:chOff x="2482316" y="2299047"/>
            <a:chExt cx="4752528" cy="1952039"/>
          </a:xfrm>
        </p:grpSpPr>
        <p:sp>
          <p:nvSpPr>
            <p:cNvPr id="14" name="矩形 38">
              <a:extLst>
                <a:ext uri="{FF2B5EF4-FFF2-40B4-BE49-F238E27FC236}">
                  <a16:creationId xmlns:a16="http://schemas.microsoft.com/office/drawing/2014/main" id="{EA534481-8568-4C32-90F1-06503B4E54E2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">
              <a:extLst>
                <a:ext uri="{FF2B5EF4-FFF2-40B4-BE49-F238E27FC236}">
                  <a16:creationId xmlns:a16="http://schemas.microsoft.com/office/drawing/2014/main" id="{6B4881DF-AF44-46D9-ACA1-9E32EE9ADA3A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9966" tIns="59982" rIns="119966" bIns="599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7"/>
              <a:ext cx="2448272" cy="1925182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9966" tIns="59982" rIns="119966" bIns="599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9074" y="2355302"/>
              <a:ext cx="2291259" cy="1895784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9966" tIns="59982" rIns="119966" bIns="599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rgbClr val="0899A8"/>
                </a:solidFill>
              </a:endParaRPr>
            </a:p>
          </p:txBody>
        </p:sp>
      </p:grpSp>
      <p:sp>
        <p:nvSpPr>
          <p:cNvPr id="19" name="矩形 50">
            <a:extLst>
              <a:ext uri="{FF2B5EF4-FFF2-40B4-BE49-F238E27FC236}">
                <a16:creationId xmlns:a16="http://schemas.microsoft.com/office/drawing/2014/main" id="{6694C78F-F55B-4EC8-853B-D0914E78C52F}"/>
              </a:ext>
            </a:extLst>
          </p:cNvPr>
          <p:cNvSpPr/>
          <p:nvPr/>
        </p:nvSpPr>
        <p:spPr>
          <a:xfrm rot="5400000">
            <a:off x="3424591" y="4634980"/>
            <a:ext cx="1801190" cy="32159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zh-CN" altLang="en-US"/>
          </a:p>
        </p:txBody>
      </p:sp>
      <p:sp>
        <p:nvSpPr>
          <p:cNvPr id="20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7737400" y="4541218"/>
            <a:ext cx="1801190" cy="32159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309106" y="3750464"/>
            <a:ext cx="2245679" cy="1692781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iberation Serif" pitchFamily="18" charset="0"/>
              </a:rPr>
              <a:t>Плановые назначения</a:t>
            </a:r>
          </a:p>
          <a:p>
            <a:r>
              <a:rPr lang="ru-RU" sz="3200" dirty="0">
                <a:solidFill>
                  <a:schemeClr val="bg1"/>
                </a:solidFill>
                <a:latin typeface="Liberation Serif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Liberation Serif" pitchFamily="18" charset="0"/>
              </a:rPr>
              <a:t>1</a:t>
            </a:r>
            <a:r>
              <a:rPr lang="ru-RU" sz="3200" dirty="0">
                <a:solidFill>
                  <a:schemeClr val="bg1"/>
                </a:solidFill>
                <a:latin typeface="Liberation Serif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Liberation Serif" pitchFamily="18" charset="0"/>
              </a:rPr>
              <a:t>136</a:t>
            </a:r>
            <a:r>
              <a:rPr lang="ru-RU" sz="3200" dirty="0">
                <a:solidFill>
                  <a:schemeClr val="bg1"/>
                </a:solidFill>
                <a:latin typeface="Liberation Serif" pitchFamily="18" charset="0"/>
              </a:rPr>
              <a:t>,</a:t>
            </a:r>
            <a:r>
              <a:rPr lang="en-US" sz="3200" dirty="0">
                <a:solidFill>
                  <a:schemeClr val="bg1"/>
                </a:solidFill>
                <a:latin typeface="Liberation Serif" pitchFamily="18" charset="0"/>
              </a:rPr>
              <a:t>7</a:t>
            </a:r>
            <a:r>
              <a:rPr lang="ru-RU" sz="3200" dirty="0">
                <a:solidFill>
                  <a:schemeClr val="bg1"/>
                </a:solidFill>
                <a:latin typeface="Liberation Serif" pitchFamily="18" charset="0"/>
              </a:rPr>
              <a:t> </a:t>
            </a:r>
          </a:p>
          <a:p>
            <a:r>
              <a:rPr lang="ru-RU" sz="2400" dirty="0">
                <a:solidFill>
                  <a:schemeClr val="bg1"/>
                </a:solidFill>
                <a:latin typeface="Liberation Serif" pitchFamily="18" charset="0"/>
              </a:rPr>
              <a:t>млн.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915" y="3750464"/>
            <a:ext cx="2437675" cy="1692781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iberation Serif" pitchFamily="18" charset="0"/>
              </a:rPr>
              <a:t>Фактическое исполнение</a:t>
            </a:r>
          </a:p>
          <a:p>
            <a:r>
              <a:rPr lang="ru-RU" sz="3200" dirty="0">
                <a:solidFill>
                  <a:schemeClr val="bg1"/>
                </a:solidFill>
                <a:latin typeface="Liberation Serif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Liberation Serif" pitchFamily="18" charset="0"/>
              </a:rPr>
              <a:t>1</a:t>
            </a:r>
            <a:r>
              <a:rPr lang="ru-RU" sz="3200" dirty="0">
                <a:solidFill>
                  <a:schemeClr val="bg1"/>
                </a:solidFill>
                <a:latin typeface="Liberation Serif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Liberation Serif" pitchFamily="18" charset="0"/>
              </a:rPr>
              <a:t>026</a:t>
            </a:r>
            <a:r>
              <a:rPr lang="ru-RU" sz="3200" dirty="0">
                <a:solidFill>
                  <a:schemeClr val="bg1"/>
                </a:solidFill>
                <a:latin typeface="Liberation Serif" pitchFamily="18" charset="0"/>
              </a:rPr>
              <a:t>,</a:t>
            </a:r>
            <a:r>
              <a:rPr lang="en-US" sz="3200" dirty="0">
                <a:solidFill>
                  <a:schemeClr val="bg1"/>
                </a:solidFill>
                <a:latin typeface="Liberation Serif" pitchFamily="18" charset="0"/>
              </a:rPr>
              <a:t>6</a:t>
            </a:r>
            <a:r>
              <a:rPr lang="ru-RU" sz="3200" dirty="0">
                <a:solidFill>
                  <a:schemeClr val="bg1"/>
                </a:solidFill>
                <a:latin typeface="Liberation Serif" pitchFamily="18" charset="0"/>
              </a:rPr>
              <a:t> </a:t>
            </a:r>
          </a:p>
          <a:p>
            <a:r>
              <a:rPr lang="ru-RU" sz="2400" dirty="0">
                <a:solidFill>
                  <a:schemeClr val="bg1"/>
                </a:solidFill>
                <a:latin typeface="Liberation Serif" pitchFamily="18" charset="0"/>
              </a:rPr>
              <a:t>млн. руб.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5AF134-E40B-4C5B-B6E2-A3C226302515}"/>
              </a:ext>
            </a:extLst>
          </p:cNvPr>
          <p:cNvSpPr txBox="1"/>
          <p:nvPr/>
        </p:nvSpPr>
        <p:spPr>
          <a:xfrm>
            <a:off x="7590591" y="4219276"/>
            <a:ext cx="1125081" cy="49637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ru-RU" altLang="zh-CN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ru-RU" altLang="zh-CN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2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AF134-E40B-4C5B-B6E2-A3C226302515}"/>
              </a:ext>
            </a:extLst>
          </p:cNvPr>
          <p:cNvSpPr txBox="1"/>
          <p:nvPr/>
        </p:nvSpPr>
        <p:spPr>
          <a:xfrm>
            <a:off x="3277783" y="4219276"/>
            <a:ext cx="1089645" cy="49637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ru-RU" altLang="zh-CN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ru-RU" altLang="zh-CN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2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7912107" y="571472"/>
            <a:ext cx="4406564" cy="10313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1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0003" tIns="45725" rIns="60003" bIns="45725" spcCol="1270" anchor="ctr"/>
          <a:lstStyle/>
          <a:p>
            <a:pPr algn="ctr"/>
            <a:r>
              <a:rPr lang="ru-RU" altLang="ru-RU" sz="2600" b="1" dirty="0">
                <a:solidFill>
                  <a:schemeClr val="accent5">
                    <a:lumMod val="75000"/>
                  </a:schemeClr>
                </a:solidFill>
                <a:latin typeface="Liberation Serif" pitchFamily="18" charset="0"/>
              </a:rPr>
              <a:t>Исполнение плана </a:t>
            </a:r>
            <a:endParaRPr lang="en-US" altLang="ru-RU" sz="2600" b="1" dirty="0">
              <a:solidFill>
                <a:schemeClr val="accent5">
                  <a:lumMod val="75000"/>
                </a:schemeClr>
              </a:solidFill>
              <a:latin typeface="Liberation Serif" pitchFamily="18" charset="0"/>
            </a:endParaRPr>
          </a:p>
          <a:p>
            <a:pPr algn="ctr"/>
            <a:r>
              <a:rPr lang="ru-RU" altLang="ru-RU" sz="2600" b="1" dirty="0">
                <a:solidFill>
                  <a:schemeClr val="accent5">
                    <a:lumMod val="75000"/>
                  </a:schemeClr>
                </a:solidFill>
                <a:latin typeface="Liberation Serif" pitchFamily="18" charset="0"/>
              </a:rPr>
              <a:t>по доходам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Дата 5"/>
          <p:cNvSpPr>
            <a:spLocks noGrp="1"/>
          </p:cNvSpPr>
          <p:nvPr>
            <p:ph type="dt" sz="half" idx="10"/>
          </p:nvPr>
        </p:nvSpPr>
        <p:spPr bwMode="auto">
          <a:xfrm>
            <a:off x="1027621" y="8063533"/>
            <a:ext cx="1556392" cy="6625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2026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368" name="Дата 5"/>
          <p:cNvSpPr txBox="1">
            <a:spLocks/>
          </p:cNvSpPr>
          <p:nvPr/>
        </p:nvSpPr>
        <p:spPr bwMode="auto">
          <a:xfrm>
            <a:off x="10999141" y="8063533"/>
            <a:ext cx="1743863" cy="66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93" tIns="59996" rIns="119993" bIns="59996" anchor="ctr"/>
          <a:lstStyle/>
          <a:p>
            <a:pPr algn="ctr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766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9914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FB8564E8-E1DB-40F2-98B8-D1156AFD2C15}"/>
              </a:ext>
            </a:extLst>
          </p:cNvPr>
          <p:cNvSpPr/>
          <p:nvPr/>
        </p:nvSpPr>
        <p:spPr>
          <a:xfrm>
            <a:off x="4402863" y="4781850"/>
            <a:ext cx="2343918" cy="940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9" tIns="45725" rIns="91449" bIns="45725">
            <a:spAutoFit/>
          </a:bodyPr>
          <a:lstStyle/>
          <a:p>
            <a:r>
              <a:rPr lang="ru-RU" b="1" cap="all" dirty="0">
                <a:solidFill>
                  <a:schemeClr val="bg2">
                    <a:lumMod val="25000"/>
                  </a:schemeClr>
                </a:solidFill>
                <a:latin typeface="Liberation Serif" pitchFamily="18" charset="0"/>
              </a:rPr>
              <a:t>Налоговые доходы</a:t>
            </a:r>
          </a:p>
          <a:p>
            <a:r>
              <a:rPr lang="ru-RU" b="1" cap="all" dirty="0">
                <a:solidFill>
                  <a:schemeClr val="bg2">
                    <a:lumMod val="25000"/>
                  </a:schemeClr>
                </a:solidFill>
                <a:latin typeface="Liberation Serif" pitchFamily="18" charset="0"/>
              </a:rPr>
              <a:t>3 080,5 млн. руб.</a:t>
            </a:r>
            <a:endParaRPr lang="en-US" b="1" cap="all" dirty="0">
              <a:solidFill>
                <a:schemeClr val="bg2">
                  <a:lumMod val="25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793DDE-0AAD-4F61-BAC4-ED59D6B68E9A}"/>
              </a:ext>
            </a:extLst>
          </p:cNvPr>
          <p:cNvSpPr/>
          <p:nvPr/>
        </p:nvSpPr>
        <p:spPr>
          <a:xfrm>
            <a:off x="4402863" y="6094523"/>
            <a:ext cx="2343918" cy="940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9" tIns="45725" rIns="91449" bIns="45725">
            <a:spAutoFit/>
          </a:bodyPr>
          <a:lstStyle/>
          <a:p>
            <a:r>
              <a:rPr lang="ru-RU" b="1" cap="all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Неналоговые доходы</a:t>
            </a:r>
          </a:p>
          <a:p>
            <a:r>
              <a:rPr lang="ru-RU" b="1" cap="all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280,0 млн. руб.</a:t>
            </a:r>
            <a:endParaRPr lang="en-US" b="1" cap="all" dirty="0">
              <a:solidFill>
                <a:schemeClr val="accent2">
                  <a:lumMod val="75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E6C4A1EE-2E41-443C-838F-CCB7260611E6}"/>
              </a:ext>
            </a:extLst>
          </p:cNvPr>
          <p:cNvSpPr/>
          <p:nvPr/>
        </p:nvSpPr>
        <p:spPr>
          <a:xfrm>
            <a:off x="7912107" y="3786182"/>
            <a:ext cx="2156404" cy="21431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Liberation Serif" pitchFamily="18" charset="0"/>
              </a:rPr>
              <a:t>202</a:t>
            </a:r>
            <a:r>
              <a:rPr lang="en-US" sz="2600" dirty="0">
                <a:solidFill>
                  <a:schemeClr val="tx1"/>
                </a:solidFill>
                <a:latin typeface="Liberation Serif" pitchFamily="18" charset="0"/>
              </a:rPr>
              <a:t>5</a:t>
            </a:r>
            <a:r>
              <a:rPr lang="ru-RU" sz="2600" dirty="0">
                <a:solidFill>
                  <a:schemeClr val="tx1"/>
                </a:solidFill>
                <a:latin typeface="Liberation Serif" pitchFamily="18" charset="0"/>
              </a:rPr>
              <a:t> год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Liberation Serif" pitchFamily="18" charset="0"/>
              </a:rPr>
              <a:t>3 3</a:t>
            </a:r>
            <a:r>
              <a:rPr lang="en-US" sz="2600" dirty="0">
                <a:solidFill>
                  <a:schemeClr val="tx1"/>
                </a:solidFill>
                <a:latin typeface="Liberation Serif" pitchFamily="18" charset="0"/>
              </a:rPr>
              <a:t>77</a:t>
            </a:r>
            <a:r>
              <a:rPr lang="ru-RU" sz="2600" dirty="0">
                <a:solidFill>
                  <a:schemeClr val="tx1"/>
                </a:solidFill>
                <a:latin typeface="Liberation Serif" pitchFamily="18" charset="0"/>
              </a:rPr>
              <a:t>,</a:t>
            </a:r>
            <a:r>
              <a:rPr lang="en-US" sz="2600" dirty="0">
                <a:solidFill>
                  <a:schemeClr val="tx1"/>
                </a:solidFill>
                <a:latin typeface="Liberation Serif" pitchFamily="18" charset="0"/>
              </a:rPr>
              <a:t>3</a:t>
            </a:r>
            <a:endParaRPr lang="ru-RU" sz="26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Liberation Serif" pitchFamily="18" charset="0"/>
              </a:rPr>
              <a:t>млн. руб.</a:t>
            </a: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FB8564E8-E1DB-40F2-98B8-D1156AFD2C15}"/>
              </a:ext>
            </a:extLst>
          </p:cNvPr>
          <p:cNvSpPr/>
          <p:nvPr/>
        </p:nvSpPr>
        <p:spPr>
          <a:xfrm>
            <a:off x="10590807" y="3656702"/>
            <a:ext cx="2250119" cy="940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9" tIns="45725" rIns="91449" bIns="45725">
            <a:spAutoFit/>
          </a:bodyPr>
          <a:lstStyle/>
          <a:p>
            <a:r>
              <a:rPr lang="ru-RU" b="1" cap="all" dirty="0">
                <a:solidFill>
                  <a:schemeClr val="bg2">
                    <a:lumMod val="25000"/>
                  </a:schemeClr>
                </a:solidFill>
                <a:latin typeface="Liberation Serif" pitchFamily="18" charset="0"/>
              </a:rPr>
              <a:t>Налоговые доходы</a:t>
            </a:r>
          </a:p>
          <a:p>
            <a:r>
              <a:rPr lang="ru-RU" b="1" cap="all" dirty="0">
                <a:solidFill>
                  <a:schemeClr val="bg2">
                    <a:lumMod val="25000"/>
                  </a:schemeClr>
                </a:solidFill>
                <a:latin typeface="Liberation Serif" pitchFamily="18" charset="0"/>
              </a:rPr>
              <a:t>3 0</a:t>
            </a:r>
            <a:r>
              <a:rPr lang="en-US" b="1" cap="all" dirty="0">
                <a:solidFill>
                  <a:schemeClr val="bg2">
                    <a:lumMod val="25000"/>
                  </a:schemeClr>
                </a:solidFill>
                <a:latin typeface="Liberation Serif" pitchFamily="18" charset="0"/>
              </a:rPr>
              <a:t>35</a:t>
            </a:r>
            <a:r>
              <a:rPr lang="ru-RU" b="1" cap="all" dirty="0">
                <a:solidFill>
                  <a:schemeClr val="bg2">
                    <a:lumMod val="25000"/>
                  </a:schemeClr>
                </a:solidFill>
                <a:latin typeface="Liberation Serif" pitchFamily="18" charset="0"/>
              </a:rPr>
              <a:t>,</a:t>
            </a:r>
            <a:r>
              <a:rPr lang="en-US" b="1" cap="all" dirty="0">
                <a:solidFill>
                  <a:schemeClr val="bg2">
                    <a:lumMod val="25000"/>
                  </a:schemeClr>
                </a:solidFill>
                <a:latin typeface="Liberation Serif" pitchFamily="18" charset="0"/>
              </a:rPr>
              <a:t>4</a:t>
            </a:r>
            <a:r>
              <a:rPr lang="ru-RU" b="1" cap="all" dirty="0">
                <a:solidFill>
                  <a:schemeClr val="bg2">
                    <a:lumMod val="25000"/>
                  </a:schemeClr>
                </a:solidFill>
                <a:latin typeface="Liberation Serif" pitchFamily="18" charset="0"/>
              </a:rPr>
              <a:t> млн. руб.</a:t>
            </a:r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BA793DDE-0AAD-4F61-BAC4-ED59D6B68E9A}"/>
              </a:ext>
            </a:extLst>
          </p:cNvPr>
          <p:cNvSpPr/>
          <p:nvPr/>
        </p:nvSpPr>
        <p:spPr>
          <a:xfrm>
            <a:off x="10590808" y="4969375"/>
            <a:ext cx="2250119" cy="940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9" tIns="45725" rIns="91449" bIns="45725">
            <a:spAutoFit/>
          </a:bodyPr>
          <a:lstStyle/>
          <a:p>
            <a:r>
              <a:rPr lang="ru-RU" b="1" cap="all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Неналоговые доходы</a:t>
            </a:r>
          </a:p>
          <a:p>
            <a:r>
              <a:rPr lang="en-US" b="1" cap="all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341</a:t>
            </a:r>
            <a:r>
              <a:rPr lang="ru-RU" b="1" cap="all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,</a:t>
            </a:r>
            <a:r>
              <a:rPr lang="en-US" b="1" cap="all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9</a:t>
            </a:r>
            <a:r>
              <a:rPr lang="ru-RU" b="1" cap="all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 млн. руб.</a:t>
            </a:r>
            <a:endParaRPr lang="en-US" b="1" cap="all" dirty="0">
              <a:solidFill>
                <a:schemeClr val="accent2">
                  <a:lumMod val="75000"/>
                </a:schemeClr>
              </a:solidFill>
              <a:latin typeface="Liberation Serif" pitchFamily="18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67A90921-741C-466E-A355-90FFDCBCCEF3}"/>
              </a:ext>
            </a:extLst>
          </p:cNvPr>
          <p:cNvGrpSpPr>
            <a:grpSpLocks noChangeAspect="1"/>
          </p:cNvGrpSpPr>
          <p:nvPr/>
        </p:nvGrpSpPr>
        <p:grpSpPr>
          <a:xfrm>
            <a:off x="7309321" y="3000364"/>
            <a:ext cx="3281485" cy="3657565"/>
            <a:chOff x="4727848" y="2348880"/>
            <a:chExt cx="3095078" cy="3522969"/>
          </a:xfrm>
        </p:grpSpPr>
        <p:sp>
          <p:nvSpPr>
            <p:cNvPr id="29" name="Freeform: Shape 4">
              <a:extLst>
                <a:ext uri="{FF2B5EF4-FFF2-40B4-BE49-F238E27FC236}">
                  <a16:creationId xmlns:a16="http://schemas.microsoft.com/office/drawing/2014/main" id="{3D5D2959-37B4-4848-8AC5-F6939C9C7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215" y="4161134"/>
              <a:ext cx="2945318" cy="1710715"/>
            </a:xfrm>
            <a:custGeom>
              <a:avLst/>
              <a:gdLst>
                <a:gd name="connsiteX0" fmla="*/ 2940631 w 2945318"/>
                <a:gd name="connsiteY0" fmla="*/ 0 h 1710715"/>
                <a:gd name="connsiteX1" fmla="*/ 2942396 w 2945318"/>
                <a:gd name="connsiteY1" fmla="*/ 42194 h 1710715"/>
                <a:gd name="connsiteX2" fmla="*/ 2945318 w 2945318"/>
                <a:gd name="connsiteY2" fmla="*/ 110757 h 1710715"/>
                <a:gd name="connsiteX3" fmla="*/ 2939722 w 2945318"/>
                <a:gd name="connsiteY3" fmla="*/ 195484 h 1710715"/>
                <a:gd name="connsiteX4" fmla="*/ 2930592 w 2945318"/>
                <a:gd name="connsiteY4" fmla="*/ 296065 h 1710715"/>
                <a:gd name="connsiteX5" fmla="*/ 2912625 w 2945318"/>
                <a:gd name="connsiteY5" fmla="*/ 411266 h 1710715"/>
                <a:gd name="connsiteX6" fmla="*/ 2879932 w 2945318"/>
                <a:gd name="connsiteY6" fmla="*/ 536684 h 1710715"/>
                <a:gd name="connsiteX7" fmla="*/ 2769188 w 2945318"/>
                <a:gd name="connsiteY7" fmla="*/ 810243 h 1710715"/>
                <a:gd name="connsiteX8" fmla="*/ 2587462 w 2945318"/>
                <a:gd name="connsiteY8" fmla="*/ 1090496 h 1710715"/>
                <a:gd name="connsiteX9" fmla="*/ 2528556 w 2945318"/>
                <a:gd name="connsiteY9" fmla="*/ 1157080 h 1710715"/>
                <a:gd name="connsiteX10" fmla="*/ 2467588 w 2945318"/>
                <a:gd name="connsiteY10" fmla="*/ 1223664 h 1710715"/>
                <a:gd name="connsiteX11" fmla="*/ 2328569 w 2945318"/>
                <a:gd name="connsiteY11" fmla="*/ 1345735 h 1710715"/>
                <a:gd name="connsiteX12" fmla="*/ 2002227 w 2945318"/>
                <a:gd name="connsiteY12" fmla="*/ 1546897 h 1710715"/>
                <a:gd name="connsiteX13" fmla="*/ 1914162 w 2945318"/>
                <a:gd name="connsiteY13" fmla="*/ 1587587 h 1710715"/>
                <a:gd name="connsiteX14" fmla="*/ 1821679 w 2945318"/>
                <a:gd name="connsiteY14" fmla="*/ 1619118 h 1710715"/>
                <a:gd name="connsiteX15" fmla="*/ 1625227 w 2945318"/>
                <a:gd name="connsiteY15" fmla="*/ 1672315 h 1710715"/>
                <a:gd name="connsiteX16" fmla="*/ 1574273 w 2945318"/>
                <a:gd name="connsiteY16" fmla="*/ 1683588 h 1710715"/>
                <a:gd name="connsiteX17" fmla="*/ 1531271 w 2945318"/>
                <a:gd name="connsiteY17" fmla="*/ 1689225 h 1710715"/>
                <a:gd name="connsiteX18" fmla="*/ 1447919 w 2945318"/>
                <a:gd name="connsiteY18" fmla="*/ 1701732 h 1710715"/>
                <a:gd name="connsiteX19" fmla="*/ 1426418 w 2945318"/>
                <a:gd name="connsiteY19" fmla="*/ 1705078 h 1710715"/>
                <a:gd name="connsiteX20" fmla="*/ 1421705 w 2945318"/>
                <a:gd name="connsiteY20" fmla="*/ 1705078 h 1710715"/>
                <a:gd name="connsiteX21" fmla="*/ 1419643 w 2945318"/>
                <a:gd name="connsiteY21" fmla="*/ 1706135 h 1710715"/>
                <a:gd name="connsiteX22" fmla="*/ 1417287 w 2945318"/>
                <a:gd name="connsiteY22" fmla="*/ 1706135 h 1710715"/>
                <a:gd name="connsiteX23" fmla="*/ 1404917 w 2945318"/>
                <a:gd name="connsiteY23" fmla="*/ 1706135 h 1710715"/>
                <a:gd name="connsiteX24" fmla="*/ 1393725 w 2945318"/>
                <a:gd name="connsiteY24" fmla="*/ 1706135 h 1710715"/>
                <a:gd name="connsiteX25" fmla="*/ 1345127 w 2945318"/>
                <a:gd name="connsiteY25" fmla="*/ 1708425 h 1710715"/>
                <a:gd name="connsiteX26" fmla="*/ 1250288 w 2945318"/>
                <a:gd name="connsiteY26" fmla="*/ 1710715 h 1710715"/>
                <a:gd name="connsiteX27" fmla="*/ 886541 w 2945318"/>
                <a:gd name="connsiteY27" fmla="*/ 1670025 h 1710715"/>
                <a:gd name="connsiteX28" fmla="*/ 721603 w 2945318"/>
                <a:gd name="connsiteY28" fmla="*/ 1624931 h 1710715"/>
                <a:gd name="connsiteX29" fmla="*/ 642669 w 2945318"/>
                <a:gd name="connsiteY29" fmla="*/ 1599918 h 1710715"/>
                <a:gd name="connsiteX30" fmla="*/ 569330 w 2945318"/>
                <a:gd name="connsiteY30" fmla="*/ 1568387 h 1710715"/>
                <a:gd name="connsiteX31" fmla="*/ 499232 w 2945318"/>
                <a:gd name="connsiteY31" fmla="*/ 1537913 h 1710715"/>
                <a:gd name="connsiteX32" fmla="*/ 433551 w 2945318"/>
                <a:gd name="connsiteY32" fmla="*/ 1506207 h 1710715"/>
                <a:gd name="connsiteX33" fmla="*/ 316327 w 2945318"/>
                <a:gd name="connsiteY33" fmla="*/ 1438389 h 1710715"/>
                <a:gd name="connsiteX34" fmla="*/ 262134 w 2945318"/>
                <a:gd name="connsiteY34" fmla="*/ 1402279 h 1710715"/>
                <a:gd name="connsiteX35" fmla="*/ 211180 w 2945318"/>
                <a:gd name="connsiteY35" fmla="*/ 1366168 h 1710715"/>
                <a:gd name="connsiteX36" fmla="*/ 121936 w 2945318"/>
                <a:gd name="connsiteY36" fmla="*/ 1298351 h 1710715"/>
                <a:gd name="connsiteX37" fmla="*/ 0 w 2945318"/>
                <a:gd name="connsiteY37" fmla="*/ 1194423 h 1710715"/>
                <a:gd name="connsiteX38" fmla="*/ 472697 w 2945318"/>
                <a:gd name="connsiteY38" fmla="*/ 738614 h 1710715"/>
                <a:gd name="connsiteX39" fmla="*/ 505903 w 2945318"/>
                <a:gd name="connsiteY39" fmla="*/ 783020 h 1710715"/>
                <a:gd name="connsiteX40" fmla="*/ 1568400 w 2945318"/>
                <a:gd name="connsiteY40" fmla="*/ 1284090 h 1710715"/>
                <a:gd name="connsiteX41" fmla="*/ 2938209 w 2945318"/>
                <a:gd name="connsiteY41" fmla="*/ 47954 h 171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45318" h="1710715">
                  <a:moveTo>
                    <a:pt x="2940631" y="0"/>
                  </a:moveTo>
                  <a:lnTo>
                    <a:pt x="2942396" y="42194"/>
                  </a:lnTo>
                  <a:cubicBezTo>
                    <a:pt x="2943238" y="62151"/>
                    <a:pt x="2944214" y="85083"/>
                    <a:pt x="2945318" y="110757"/>
                  </a:cubicBezTo>
                  <a:cubicBezTo>
                    <a:pt x="2944140" y="135594"/>
                    <a:pt x="2941784" y="165010"/>
                    <a:pt x="2939722" y="195484"/>
                  </a:cubicBezTo>
                  <a:cubicBezTo>
                    <a:pt x="2937366" y="227191"/>
                    <a:pt x="2938544" y="261011"/>
                    <a:pt x="2930592" y="296065"/>
                  </a:cubicBezTo>
                  <a:cubicBezTo>
                    <a:pt x="2924995" y="332176"/>
                    <a:pt x="2918221" y="370752"/>
                    <a:pt x="2912625" y="411266"/>
                  </a:cubicBezTo>
                  <a:cubicBezTo>
                    <a:pt x="2902316" y="450900"/>
                    <a:pt x="2891124" y="492647"/>
                    <a:pt x="2879932" y="536684"/>
                  </a:cubicBezTo>
                  <a:cubicBezTo>
                    <a:pt x="2852835" y="622645"/>
                    <a:pt x="2817786" y="717589"/>
                    <a:pt x="2769188" y="810243"/>
                  </a:cubicBezTo>
                  <a:cubicBezTo>
                    <a:pt x="2721768" y="905187"/>
                    <a:pt x="2659622" y="998898"/>
                    <a:pt x="2587462" y="1090496"/>
                  </a:cubicBezTo>
                  <a:cubicBezTo>
                    <a:pt x="2569201" y="1114100"/>
                    <a:pt x="2548878" y="1134533"/>
                    <a:pt x="2528556" y="1157080"/>
                  </a:cubicBezTo>
                  <a:cubicBezTo>
                    <a:pt x="2508233" y="1178570"/>
                    <a:pt x="2487910" y="1201117"/>
                    <a:pt x="2467588" y="1223664"/>
                  </a:cubicBezTo>
                  <a:cubicBezTo>
                    <a:pt x="2422524" y="1264354"/>
                    <a:pt x="2377166" y="1306278"/>
                    <a:pt x="2328569" y="1345735"/>
                  </a:cubicBezTo>
                  <a:cubicBezTo>
                    <a:pt x="2229311" y="1421479"/>
                    <a:pt x="2120924" y="1493700"/>
                    <a:pt x="2002227" y="1546897"/>
                  </a:cubicBezTo>
                  <a:lnTo>
                    <a:pt x="1914162" y="1587587"/>
                  </a:lnTo>
                  <a:lnTo>
                    <a:pt x="1821679" y="1619118"/>
                  </a:lnTo>
                  <a:cubicBezTo>
                    <a:pt x="1761889" y="1642898"/>
                    <a:pt x="1691791" y="1657694"/>
                    <a:pt x="1625227" y="1672315"/>
                  </a:cubicBezTo>
                  <a:lnTo>
                    <a:pt x="1574273" y="1683588"/>
                  </a:lnTo>
                  <a:lnTo>
                    <a:pt x="1531271" y="1689225"/>
                  </a:lnTo>
                  <a:cubicBezTo>
                    <a:pt x="1503290" y="1693805"/>
                    <a:pt x="1476194" y="1697152"/>
                    <a:pt x="1447919" y="1701732"/>
                  </a:cubicBezTo>
                  <a:cubicBezTo>
                    <a:pt x="1440850" y="1702788"/>
                    <a:pt x="1433486" y="1704022"/>
                    <a:pt x="1426418" y="1705078"/>
                  </a:cubicBezTo>
                  <a:lnTo>
                    <a:pt x="1421705" y="1705078"/>
                  </a:lnTo>
                  <a:cubicBezTo>
                    <a:pt x="1421116" y="1705431"/>
                    <a:pt x="1420233" y="1705783"/>
                    <a:pt x="1419643" y="1706135"/>
                  </a:cubicBezTo>
                  <a:lnTo>
                    <a:pt x="1417287" y="1706135"/>
                  </a:lnTo>
                  <a:lnTo>
                    <a:pt x="1404917" y="1706135"/>
                  </a:lnTo>
                  <a:lnTo>
                    <a:pt x="1393725" y="1706135"/>
                  </a:lnTo>
                  <a:lnTo>
                    <a:pt x="1345127" y="1708425"/>
                  </a:lnTo>
                  <a:cubicBezTo>
                    <a:pt x="1313317" y="1708425"/>
                    <a:pt x="1281803" y="1709658"/>
                    <a:pt x="1250288" y="1710715"/>
                  </a:cubicBezTo>
                  <a:cubicBezTo>
                    <a:pt x="1124817" y="1708425"/>
                    <a:pt x="1001703" y="1696095"/>
                    <a:pt x="886541" y="1670025"/>
                  </a:cubicBezTo>
                  <a:cubicBezTo>
                    <a:pt x="828813" y="1659808"/>
                    <a:pt x="774619" y="1641841"/>
                    <a:pt x="721603" y="1624931"/>
                  </a:cubicBezTo>
                  <a:cubicBezTo>
                    <a:pt x="694506" y="1617004"/>
                    <a:pt x="668587" y="1607844"/>
                    <a:pt x="642669" y="1599918"/>
                  </a:cubicBezTo>
                  <a:cubicBezTo>
                    <a:pt x="617633" y="1589877"/>
                    <a:pt x="594071" y="1578604"/>
                    <a:pt x="569330" y="1568387"/>
                  </a:cubicBezTo>
                  <a:cubicBezTo>
                    <a:pt x="545473" y="1558170"/>
                    <a:pt x="522794" y="1547954"/>
                    <a:pt x="499232" y="1537913"/>
                  </a:cubicBezTo>
                  <a:cubicBezTo>
                    <a:pt x="476553" y="1528754"/>
                    <a:pt x="453874" y="1517480"/>
                    <a:pt x="433551" y="1506207"/>
                  </a:cubicBezTo>
                  <a:lnTo>
                    <a:pt x="316327" y="1438389"/>
                  </a:lnTo>
                  <a:cubicBezTo>
                    <a:pt x="298066" y="1428173"/>
                    <a:pt x="278922" y="1415842"/>
                    <a:pt x="262134" y="1402279"/>
                  </a:cubicBezTo>
                  <a:cubicBezTo>
                    <a:pt x="243873" y="1389772"/>
                    <a:pt x="227084" y="1377442"/>
                    <a:pt x="211180" y="1366168"/>
                  </a:cubicBezTo>
                  <a:lnTo>
                    <a:pt x="121936" y="1298351"/>
                  </a:lnTo>
                  <a:cubicBezTo>
                    <a:pt x="45064" y="1231591"/>
                    <a:pt x="0" y="1194423"/>
                    <a:pt x="0" y="1194423"/>
                  </a:cubicBezTo>
                  <a:lnTo>
                    <a:pt x="472697" y="738614"/>
                  </a:lnTo>
                  <a:lnTo>
                    <a:pt x="505903" y="783020"/>
                  </a:lnTo>
                  <a:cubicBezTo>
                    <a:pt x="758450" y="1089036"/>
                    <a:pt x="1140647" y="1284090"/>
                    <a:pt x="1568400" y="1284090"/>
                  </a:cubicBezTo>
                  <a:cubicBezTo>
                    <a:pt x="2281323" y="1284090"/>
                    <a:pt x="2867697" y="742274"/>
                    <a:pt x="2938209" y="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 170">
              <a:extLst>
                <a:ext uri="{FF2B5EF4-FFF2-40B4-BE49-F238E27FC236}">
                  <a16:creationId xmlns:a16="http://schemas.microsoft.com/office/drawing/2014/main" id="{4B74DEA1-D42B-463C-8F86-D6C04BA7A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848" y="4409886"/>
              <a:ext cx="955623" cy="1091124"/>
            </a:xfrm>
            <a:custGeom>
              <a:avLst/>
              <a:gdLst>
                <a:gd name="T0" fmla="*/ 0 w 134"/>
                <a:gd name="T1" fmla="*/ 153 h 153"/>
                <a:gd name="T2" fmla="*/ 4 w 134"/>
                <a:gd name="T3" fmla="*/ 0 h 153"/>
                <a:gd name="T4" fmla="*/ 134 w 134"/>
                <a:gd name="T5" fmla="*/ 80 h 153"/>
                <a:gd name="T6" fmla="*/ 0 w 134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53">
                  <a:moveTo>
                    <a:pt x="0" y="153"/>
                  </a:moveTo>
                  <a:lnTo>
                    <a:pt x="4" y="0"/>
                  </a:lnTo>
                  <a:lnTo>
                    <a:pt x="134" y="8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1" name="Freeform: Shape 6">
              <a:extLst>
                <a:ext uri="{FF2B5EF4-FFF2-40B4-BE49-F238E27FC236}">
                  <a16:creationId xmlns:a16="http://schemas.microsoft.com/office/drawing/2014/main" id="{3CBB3290-9B61-44BE-B49B-13C3E7456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240" y="2348880"/>
              <a:ext cx="2952448" cy="1734565"/>
            </a:xfrm>
            <a:custGeom>
              <a:avLst/>
              <a:gdLst>
                <a:gd name="connsiteX0" fmla="*/ 1697148 w 2952448"/>
                <a:gd name="connsiteY0" fmla="*/ 0 h 1734565"/>
                <a:gd name="connsiteX1" fmla="*/ 2063088 w 2952448"/>
                <a:gd name="connsiteY1" fmla="*/ 40676 h 1734565"/>
                <a:gd name="connsiteX2" fmla="*/ 2229631 w 2952448"/>
                <a:gd name="connsiteY2" fmla="*/ 85871 h 1734565"/>
                <a:gd name="connsiteX3" fmla="*/ 2307804 w 2952448"/>
                <a:gd name="connsiteY3" fmla="*/ 110729 h 1734565"/>
                <a:gd name="connsiteX4" fmla="*/ 2381445 w 2952448"/>
                <a:gd name="connsiteY4" fmla="*/ 141235 h 1734565"/>
                <a:gd name="connsiteX5" fmla="*/ 2451688 w 2952448"/>
                <a:gd name="connsiteY5" fmla="*/ 171742 h 1734565"/>
                <a:gd name="connsiteX6" fmla="*/ 2517398 w 2952448"/>
                <a:gd name="connsiteY6" fmla="*/ 204509 h 1734565"/>
                <a:gd name="connsiteX7" fmla="*/ 2636357 w 2952448"/>
                <a:gd name="connsiteY7" fmla="*/ 271172 h 1734565"/>
                <a:gd name="connsiteX8" fmla="*/ 2690738 w 2952448"/>
                <a:gd name="connsiteY8" fmla="*/ 307328 h 1734565"/>
                <a:gd name="connsiteX9" fmla="*/ 2741721 w 2952448"/>
                <a:gd name="connsiteY9" fmla="*/ 343484 h 1734565"/>
                <a:gd name="connsiteX10" fmla="*/ 2831223 w 2952448"/>
                <a:gd name="connsiteY10" fmla="*/ 411277 h 1734565"/>
                <a:gd name="connsiteX11" fmla="*/ 2952448 w 2952448"/>
                <a:gd name="connsiteY11" fmla="*/ 515227 h 1734565"/>
                <a:gd name="connsiteX12" fmla="*/ 2474618 w 2952448"/>
                <a:gd name="connsiteY12" fmla="*/ 977654 h 1734565"/>
                <a:gd name="connsiteX13" fmla="*/ 2441315 w 2952448"/>
                <a:gd name="connsiteY13" fmla="*/ 933118 h 1734565"/>
                <a:gd name="connsiteX14" fmla="*/ 1378818 w 2952448"/>
                <a:gd name="connsiteY14" fmla="*/ 432048 h 1734565"/>
                <a:gd name="connsiteX15" fmla="*/ 9009 w 2952448"/>
                <a:gd name="connsiteY15" fmla="*/ 1668184 h 1734565"/>
                <a:gd name="connsiteX16" fmla="*/ 5657 w 2952448"/>
                <a:gd name="connsiteY16" fmla="*/ 1734565 h 1734565"/>
                <a:gd name="connsiteX17" fmla="*/ 0 w 2952448"/>
                <a:gd name="connsiteY17" fmla="*/ 1601044 h 1734565"/>
                <a:gd name="connsiteX18" fmla="*/ 4532 w 2952448"/>
                <a:gd name="connsiteY18" fmla="*/ 1515173 h 1734565"/>
                <a:gd name="connsiteX19" fmla="*/ 14729 w 2952448"/>
                <a:gd name="connsiteY19" fmla="*/ 1414613 h 1734565"/>
                <a:gd name="connsiteX20" fmla="*/ 32856 w 2952448"/>
                <a:gd name="connsiteY20" fmla="*/ 1300495 h 1734565"/>
                <a:gd name="connsiteX21" fmla="*/ 65711 w 2952448"/>
                <a:gd name="connsiteY21" fmla="*/ 1175078 h 1734565"/>
                <a:gd name="connsiteX22" fmla="*/ 176739 w 2952448"/>
                <a:gd name="connsiteY22" fmla="*/ 901646 h 1734565"/>
                <a:gd name="connsiteX23" fmla="*/ 359143 w 2952448"/>
                <a:gd name="connsiteY23" fmla="*/ 621436 h 1734565"/>
                <a:gd name="connsiteX24" fmla="*/ 416923 w 2952448"/>
                <a:gd name="connsiteY24" fmla="*/ 554773 h 1734565"/>
                <a:gd name="connsiteX25" fmla="*/ 479235 w 2952448"/>
                <a:gd name="connsiteY25" fmla="*/ 488109 h 1734565"/>
                <a:gd name="connsiteX26" fmla="*/ 618587 w 2952448"/>
                <a:gd name="connsiteY26" fmla="*/ 364952 h 1734565"/>
                <a:gd name="connsiteX27" fmla="*/ 944874 w 2952448"/>
                <a:gd name="connsiteY27" fmla="*/ 164963 h 1734565"/>
                <a:gd name="connsiteX28" fmla="*/ 1033244 w 2952448"/>
                <a:gd name="connsiteY28" fmla="*/ 124287 h 1734565"/>
                <a:gd name="connsiteX29" fmla="*/ 1126145 w 2952448"/>
                <a:gd name="connsiteY29" fmla="*/ 91521 h 1734565"/>
                <a:gd name="connsiteX30" fmla="*/ 1322144 w 2952448"/>
                <a:gd name="connsiteY30" fmla="*/ 38416 h 1734565"/>
                <a:gd name="connsiteX31" fmla="*/ 1373126 w 2952448"/>
                <a:gd name="connsiteY31" fmla="*/ 28247 h 1734565"/>
                <a:gd name="connsiteX32" fmla="*/ 1416178 w 2952448"/>
                <a:gd name="connsiteY32" fmla="*/ 21468 h 1734565"/>
                <a:gd name="connsiteX33" fmla="*/ 1500016 w 2952448"/>
                <a:gd name="connsiteY33" fmla="*/ 9039 h 1734565"/>
                <a:gd name="connsiteX34" fmla="*/ 1520409 w 2952448"/>
                <a:gd name="connsiteY34" fmla="*/ 6779 h 1734565"/>
                <a:gd name="connsiteX35" fmla="*/ 1531738 w 2952448"/>
                <a:gd name="connsiteY35" fmla="*/ 4520 h 1734565"/>
                <a:gd name="connsiteX36" fmla="*/ 1554397 w 2952448"/>
                <a:gd name="connsiteY36" fmla="*/ 4520 h 1734565"/>
                <a:gd name="connsiteX37" fmla="*/ 1601981 w 2952448"/>
                <a:gd name="connsiteY37" fmla="*/ 2260 h 1734565"/>
                <a:gd name="connsiteX38" fmla="*/ 1697148 w 2952448"/>
                <a:gd name="connsiteY38" fmla="*/ 0 h 173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52448" h="1734565">
                  <a:moveTo>
                    <a:pt x="1697148" y="0"/>
                  </a:moveTo>
                  <a:cubicBezTo>
                    <a:pt x="1825170" y="2260"/>
                    <a:pt x="1948661" y="14689"/>
                    <a:pt x="2063088" y="40676"/>
                  </a:cubicBezTo>
                  <a:cubicBezTo>
                    <a:pt x="2122001" y="50845"/>
                    <a:pt x="2176383" y="68923"/>
                    <a:pt x="2229631" y="85871"/>
                  </a:cubicBezTo>
                  <a:cubicBezTo>
                    <a:pt x="2255689" y="93780"/>
                    <a:pt x="2282879" y="101690"/>
                    <a:pt x="2307804" y="110729"/>
                  </a:cubicBezTo>
                  <a:cubicBezTo>
                    <a:pt x="2333862" y="119768"/>
                    <a:pt x="2357653" y="131067"/>
                    <a:pt x="2381445" y="141235"/>
                  </a:cubicBezTo>
                  <a:cubicBezTo>
                    <a:pt x="2405237" y="151404"/>
                    <a:pt x="2429029" y="161573"/>
                    <a:pt x="2451688" y="171742"/>
                  </a:cubicBezTo>
                  <a:cubicBezTo>
                    <a:pt x="2475479" y="181911"/>
                    <a:pt x="2497005" y="192080"/>
                    <a:pt x="2517398" y="204509"/>
                  </a:cubicBezTo>
                  <a:cubicBezTo>
                    <a:pt x="2559317" y="228236"/>
                    <a:pt x="2598970" y="250834"/>
                    <a:pt x="2636357" y="271172"/>
                  </a:cubicBezTo>
                  <a:cubicBezTo>
                    <a:pt x="2654484" y="281341"/>
                    <a:pt x="2672611" y="293770"/>
                    <a:pt x="2690738" y="307328"/>
                  </a:cubicBezTo>
                  <a:cubicBezTo>
                    <a:pt x="2707733" y="319757"/>
                    <a:pt x="2724727" y="332186"/>
                    <a:pt x="2741721" y="343484"/>
                  </a:cubicBezTo>
                  <a:cubicBezTo>
                    <a:pt x="2773443" y="368342"/>
                    <a:pt x="2804033" y="390940"/>
                    <a:pt x="2831223" y="411277"/>
                  </a:cubicBezTo>
                  <a:cubicBezTo>
                    <a:pt x="2908263" y="476811"/>
                    <a:pt x="2952448" y="515227"/>
                    <a:pt x="2952448" y="515227"/>
                  </a:cubicBezTo>
                  <a:lnTo>
                    <a:pt x="2474618" y="977654"/>
                  </a:lnTo>
                  <a:lnTo>
                    <a:pt x="2441315" y="933118"/>
                  </a:lnTo>
                  <a:cubicBezTo>
                    <a:pt x="2188768" y="627102"/>
                    <a:pt x="1806572" y="432048"/>
                    <a:pt x="1378818" y="432048"/>
                  </a:cubicBezTo>
                  <a:cubicBezTo>
                    <a:pt x="665895" y="432048"/>
                    <a:pt x="79521" y="973865"/>
                    <a:pt x="9009" y="1668184"/>
                  </a:cubicBezTo>
                  <a:lnTo>
                    <a:pt x="5657" y="1734565"/>
                  </a:lnTo>
                  <a:lnTo>
                    <a:pt x="0" y="1601044"/>
                  </a:lnTo>
                  <a:cubicBezTo>
                    <a:pt x="1133" y="1575057"/>
                    <a:pt x="3399" y="1546809"/>
                    <a:pt x="4532" y="1515173"/>
                  </a:cubicBezTo>
                  <a:cubicBezTo>
                    <a:pt x="7931" y="1484666"/>
                    <a:pt x="6798" y="1449640"/>
                    <a:pt x="14729" y="1414613"/>
                  </a:cubicBezTo>
                  <a:cubicBezTo>
                    <a:pt x="20393" y="1378457"/>
                    <a:pt x="26058" y="1340041"/>
                    <a:pt x="32856" y="1300495"/>
                  </a:cubicBezTo>
                  <a:cubicBezTo>
                    <a:pt x="41919" y="1259819"/>
                    <a:pt x="54381" y="1219144"/>
                    <a:pt x="65711" y="1175078"/>
                  </a:cubicBezTo>
                  <a:cubicBezTo>
                    <a:pt x="92902" y="1088077"/>
                    <a:pt x="126890" y="995427"/>
                    <a:pt x="176739" y="901646"/>
                  </a:cubicBezTo>
                  <a:cubicBezTo>
                    <a:pt x="224323" y="807866"/>
                    <a:pt x="285502" y="714086"/>
                    <a:pt x="359143" y="621436"/>
                  </a:cubicBezTo>
                  <a:cubicBezTo>
                    <a:pt x="376137" y="597708"/>
                    <a:pt x="397663" y="576240"/>
                    <a:pt x="416923" y="554773"/>
                  </a:cubicBezTo>
                  <a:cubicBezTo>
                    <a:pt x="437316" y="532175"/>
                    <a:pt x="458842" y="510707"/>
                    <a:pt x="479235" y="488109"/>
                  </a:cubicBezTo>
                  <a:cubicBezTo>
                    <a:pt x="523420" y="447434"/>
                    <a:pt x="569870" y="404498"/>
                    <a:pt x="618587" y="364952"/>
                  </a:cubicBezTo>
                  <a:cubicBezTo>
                    <a:pt x="718286" y="290380"/>
                    <a:pt x="825915" y="218067"/>
                    <a:pt x="944874" y="164963"/>
                  </a:cubicBezTo>
                  <a:lnTo>
                    <a:pt x="1033244" y="124287"/>
                  </a:lnTo>
                  <a:lnTo>
                    <a:pt x="1126145" y="91521"/>
                  </a:lnTo>
                  <a:cubicBezTo>
                    <a:pt x="1186191" y="68923"/>
                    <a:pt x="1254167" y="54234"/>
                    <a:pt x="1322144" y="38416"/>
                  </a:cubicBezTo>
                  <a:lnTo>
                    <a:pt x="1373126" y="28247"/>
                  </a:lnTo>
                  <a:lnTo>
                    <a:pt x="1416178" y="21468"/>
                  </a:lnTo>
                  <a:cubicBezTo>
                    <a:pt x="1444502" y="16948"/>
                    <a:pt x="1471692" y="13559"/>
                    <a:pt x="1500016" y="9039"/>
                  </a:cubicBezTo>
                  <a:lnTo>
                    <a:pt x="1520409" y="6779"/>
                  </a:lnTo>
                  <a:lnTo>
                    <a:pt x="1531738" y="4520"/>
                  </a:lnTo>
                  <a:lnTo>
                    <a:pt x="1554397" y="4520"/>
                  </a:lnTo>
                  <a:lnTo>
                    <a:pt x="1601981" y="2260"/>
                  </a:lnTo>
                  <a:cubicBezTo>
                    <a:pt x="1634836" y="2260"/>
                    <a:pt x="1666559" y="1130"/>
                    <a:pt x="1697148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Freeform 172">
              <a:extLst>
                <a:ext uri="{FF2B5EF4-FFF2-40B4-BE49-F238E27FC236}">
                  <a16:creationId xmlns:a16="http://schemas.microsoft.com/office/drawing/2014/main" id="{1A33582F-4B64-44DE-B850-598B2CAD1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303" y="2719719"/>
              <a:ext cx="955623" cy="1083990"/>
            </a:xfrm>
            <a:custGeom>
              <a:avLst/>
              <a:gdLst>
                <a:gd name="T0" fmla="*/ 134 w 134"/>
                <a:gd name="T1" fmla="*/ 0 h 152"/>
                <a:gd name="T2" fmla="*/ 130 w 134"/>
                <a:gd name="T3" fmla="*/ 152 h 152"/>
                <a:gd name="T4" fmla="*/ 0 w 134"/>
                <a:gd name="T5" fmla="*/ 73 h 152"/>
                <a:gd name="T6" fmla="*/ 134 w 134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52">
                  <a:moveTo>
                    <a:pt x="134" y="0"/>
                  </a:moveTo>
                  <a:lnTo>
                    <a:pt x="130" y="152"/>
                  </a:lnTo>
                  <a:lnTo>
                    <a:pt x="0" y="7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7965618" y="6094524"/>
            <a:ext cx="2343918" cy="400120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r>
              <a:rPr lang="en-US" sz="2000" b="1" cap="all" dirty="0">
                <a:solidFill>
                  <a:schemeClr val="bg1"/>
                </a:solidFill>
                <a:latin typeface="Liberation Serif" pitchFamily="18" charset="0"/>
              </a:rPr>
              <a:t>341</a:t>
            </a:r>
            <a:r>
              <a:rPr lang="ru-RU" sz="2000" b="1" cap="all" dirty="0">
                <a:solidFill>
                  <a:schemeClr val="bg1"/>
                </a:solidFill>
                <a:latin typeface="Liberation Serif" pitchFamily="18" charset="0"/>
              </a:rPr>
              <a:t>,</a:t>
            </a:r>
            <a:r>
              <a:rPr lang="en-US" sz="2000" b="1" cap="all" dirty="0">
                <a:solidFill>
                  <a:schemeClr val="bg1"/>
                </a:solidFill>
                <a:latin typeface="Liberation Serif" pitchFamily="18" charset="0"/>
              </a:rPr>
              <a:t>9</a:t>
            </a:r>
            <a:r>
              <a:rPr lang="ru-RU" sz="2000" b="1" cap="all" dirty="0">
                <a:solidFill>
                  <a:schemeClr val="bg1"/>
                </a:solidFill>
                <a:latin typeface="Liberation Serif" pitchFamily="18" charset="0"/>
              </a:rPr>
              <a:t> </a:t>
            </a:r>
            <a:r>
              <a:rPr lang="ru-RU" sz="1600" b="1" cap="all" dirty="0">
                <a:solidFill>
                  <a:schemeClr val="bg1"/>
                </a:solidFill>
                <a:latin typeface="Liberation Serif" pitchFamily="18" charset="0"/>
              </a:rPr>
              <a:t>млн. руб.</a:t>
            </a:r>
            <a:endParaRPr lang="en-US" sz="1600" b="1" cap="all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153132" y="3094128"/>
            <a:ext cx="2437675" cy="400120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r>
              <a:rPr lang="ru-RU" sz="2000" b="1" cap="all" dirty="0">
                <a:solidFill>
                  <a:schemeClr val="bg1"/>
                </a:solidFill>
                <a:latin typeface="Liberation Serif" pitchFamily="18" charset="0"/>
              </a:rPr>
              <a:t>3 0</a:t>
            </a:r>
            <a:r>
              <a:rPr lang="en-US" sz="2000" b="1" cap="all" dirty="0">
                <a:solidFill>
                  <a:schemeClr val="bg1"/>
                </a:solidFill>
                <a:latin typeface="Liberation Serif" pitchFamily="18" charset="0"/>
              </a:rPr>
              <a:t>35</a:t>
            </a:r>
            <a:r>
              <a:rPr lang="ru-RU" sz="2000" b="1" cap="all" dirty="0">
                <a:solidFill>
                  <a:schemeClr val="bg1"/>
                </a:solidFill>
                <a:latin typeface="Liberation Serif" pitchFamily="18" charset="0"/>
              </a:rPr>
              <a:t>,</a:t>
            </a:r>
            <a:r>
              <a:rPr lang="en-US" sz="2000" b="1" cap="all" dirty="0">
                <a:solidFill>
                  <a:schemeClr val="bg1"/>
                </a:solidFill>
                <a:latin typeface="Liberation Serif" pitchFamily="18" charset="0"/>
              </a:rPr>
              <a:t>4</a:t>
            </a:r>
            <a:r>
              <a:rPr lang="ru-RU" sz="2000" b="1" cap="all" dirty="0">
                <a:solidFill>
                  <a:schemeClr val="bg1"/>
                </a:solidFill>
                <a:latin typeface="Liberation Serif" pitchFamily="18" charset="0"/>
              </a:rPr>
              <a:t> </a:t>
            </a:r>
            <a:r>
              <a:rPr lang="ru-RU" sz="1600" b="1" cap="all" dirty="0">
                <a:solidFill>
                  <a:schemeClr val="bg1"/>
                </a:solidFill>
                <a:latin typeface="Liberation Serif" pitchFamily="18" charset="0"/>
              </a:rPr>
              <a:t>млн. руб.</a:t>
            </a:r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1590161" y="2437791"/>
            <a:ext cx="4781593" cy="1125148"/>
          </a:xfrm>
          <a:prstGeom prst="wedgeRectCallout">
            <a:avLst>
              <a:gd name="adj1" fmla="val 21850"/>
              <a:gd name="adj2" fmla="val 8004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ru-RU"/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FB8564E8-E1DB-40F2-98B8-D1156AFD2C15}"/>
              </a:ext>
            </a:extLst>
          </p:cNvPr>
          <p:cNvSpPr/>
          <p:nvPr/>
        </p:nvSpPr>
        <p:spPr>
          <a:xfrm>
            <a:off x="1590161" y="2437791"/>
            <a:ext cx="4781593" cy="10620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9" tIns="45725" rIns="91449" bIns="45725">
            <a:spAutoFit/>
          </a:bodyPr>
          <a:lstStyle/>
          <a:p>
            <a:r>
              <a:rPr lang="ru-RU" sz="2100" dirty="0">
                <a:latin typeface="Liberation Serif" pitchFamily="18" charset="0"/>
              </a:rPr>
              <a:t>Собственные доходы бюджета в 202</a:t>
            </a:r>
            <a:r>
              <a:rPr lang="en-US" sz="2100" dirty="0">
                <a:latin typeface="Liberation Serif" pitchFamily="18" charset="0"/>
              </a:rPr>
              <a:t>5</a:t>
            </a:r>
            <a:r>
              <a:rPr lang="ru-RU" sz="2100" dirty="0">
                <a:latin typeface="Liberation Serif" pitchFamily="18" charset="0"/>
              </a:rPr>
              <a:t> году выше соответствующих доходов 202</a:t>
            </a:r>
            <a:r>
              <a:rPr lang="en-US" sz="2100" dirty="0">
                <a:latin typeface="Liberation Serif" pitchFamily="18" charset="0"/>
              </a:rPr>
              <a:t>4</a:t>
            </a:r>
            <a:r>
              <a:rPr lang="ru-RU" sz="2100" dirty="0">
                <a:latin typeface="Liberation Serif" pitchFamily="18" charset="0"/>
              </a:rPr>
              <a:t> года на </a:t>
            </a:r>
            <a:r>
              <a:rPr lang="en-US" sz="2100" dirty="0">
                <a:latin typeface="Liberation Serif" pitchFamily="18" charset="0"/>
              </a:rPr>
              <a:t>16</a:t>
            </a:r>
            <a:r>
              <a:rPr lang="ru-RU" sz="2100" dirty="0">
                <a:latin typeface="Liberation Serif" pitchFamily="18" charset="0"/>
              </a:rPr>
              <a:t>,</a:t>
            </a:r>
            <a:r>
              <a:rPr lang="en-US" sz="2100" dirty="0">
                <a:latin typeface="Liberation Serif" pitchFamily="18" charset="0"/>
              </a:rPr>
              <a:t>8</a:t>
            </a:r>
            <a:r>
              <a:rPr lang="ru-RU" sz="2100" dirty="0">
                <a:latin typeface="Liberation Serif" pitchFamily="18" charset="0"/>
              </a:rPr>
              <a:t> млн. руб.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53132" y="4313038"/>
            <a:ext cx="1767626" cy="674150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 defTabSz="1181188"/>
            <a:r>
              <a:rPr lang="ru-RU" sz="2100" dirty="0">
                <a:latin typeface="Liberation Serif" pitchFamily="18" charset="0"/>
              </a:rPr>
              <a:t>Собственные</a:t>
            </a:r>
          </a:p>
          <a:p>
            <a:pPr algn="ctr" defTabSz="1181188">
              <a:lnSpc>
                <a:spcPct val="80000"/>
              </a:lnSpc>
            </a:pPr>
            <a:r>
              <a:rPr lang="ru-RU" sz="2100" dirty="0">
                <a:latin typeface="Liberation Serif" pitchFamily="18" charset="0"/>
              </a:rPr>
              <a:t>доходы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7A90921-741C-466E-A355-90FFDCBCCEF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498" y="4219276"/>
            <a:ext cx="3277366" cy="3553063"/>
            <a:chOff x="4727848" y="2348880"/>
            <a:chExt cx="3095078" cy="3522969"/>
          </a:xfrm>
        </p:grpSpPr>
        <p:sp>
          <p:nvSpPr>
            <p:cNvPr id="44" name="Freeform: Shape 4">
              <a:extLst>
                <a:ext uri="{FF2B5EF4-FFF2-40B4-BE49-F238E27FC236}">
                  <a16:creationId xmlns:a16="http://schemas.microsoft.com/office/drawing/2014/main" id="{3D5D2959-37B4-4848-8AC5-F6939C9C7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215" y="4161134"/>
              <a:ext cx="2945318" cy="1710715"/>
            </a:xfrm>
            <a:custGeom>
              <a:avLst/>
              <a:gdLst>
                <a:gd name="connsiteX0" fmla="*/ 2940631 w 2945318"/>
                <a:gd name="connsiteY0" fmla="*/ 0 h 1710715"/>
                <a:gd name="connsiteX1" fmla="*/ 2942396 w 2945318"/>
                <a:gd name="connsiteY1" fmla="*/ 42194 h 1710715"/>
                <a:gd name="connsiteX2" fmla="*/ 2945318 w 2945318"/>
                <a:gd name="connsiteY2" fmla="*/ 110757 h 1710715"/>
                <a:gd name="connsiteX3" fmla="*/ 2939722 w 2945318"/>
                <a:gd name="connsiteY3" fmla="*/ 195484 h 1710715"/>
                <a:gd name="connsiteX4" fmla="*/ 2930592 w 2945318"/>
                <a:gd name="connsiteY4" fmla="*/ 296065 h 1710715"/>
                <a:gd name="connsiteX5" fmla="*/ 2912625 w 2945318"/>
                <a:gd name="connsiteY5" fmla="*/ 411266 h 1710715"/>
                <a:gd name="connsiteX6" fmla="*/ 2879932 w 2945318"/>
                <a:gd name="connsiteY6" fmla="*/ 536684 h 1710715"/>
                <a:gd name="connsiteX7" fmla="*/ 2769188 w 2945318"/>
                <a:gd name="connsiteY7" fmla="*/ 810243 h 1710715"/>
                <a:gd name="connsiteX8" fmla="*/ 2587462 w 2945318"/>
                <a:gd name="connsiteY8" fmla="*/ 1090496 h 1710715"/>
                <a:gd name="connsiteX9" fmla="*/ 2528556 w 2945318"/>
                <a:gd name="connsiteY9" fmla="*/ 1157080 h 1710715"/>
                <a:gd name="connsiteX10" fmla="*/ 2467588 w 2945318"/>
                <a:gd name="connsiteY10" fmla="*/ 1223664 h 1710715"/>
                <a:gd name="connsiteX11" fmla="*/ 2328569 w 2945318"/>
                <a:gd name="connsiteY11" fmla="*/ 1345735 h 1710715"/>
                <a:gd name="connsiteX12" fmla="*/ 2002227 w 2945318"/>
                <a:gd name="connsiteY12" fmla="*/ 1546897 h 1710715"/>
                <a:gd name="connsiteX13" fmla="*/ 1914162 w 2945318"/>
                <a:gd name="connsiteY13" fmla="*/ 1587587 h 1710715"/>
                <a:gd name="connsiteX14" fmla="*/ 1821679 w 2945318"/>
                <a:gd name="connsiteY14" fmla="*/ 1619118 h 1710715"/>
                <a:gd name="connsiteX15" fmla="*/ 1625227 w 2945318"/>
                <a:gd name="connsiteY15" fmla="*/ 1672315 h 1710715"/>
                <a:gd name="connsiteX16" fmla="*/ 1574273 w 2945318"/>
                <a:gd name="connsiteY16" fmla="*/ 1683588 h 1710715"/>
                <a:gd name="connsiteX17" fmla="*/ 1531271 w 2945318"/>
                <a:gd name="connsiteY17" fmla="*/ 1689225 h 1710715"/>
                <a:gd name="connsiteX18" fmla="*/ 1447919 w 2945318"/>
                <a:gd name="connsiteY18" fmla="*/ 1701732 h 1710715"/>
                <a:gd name="connsiteX19" fmla="*/ 1426418 w 2945318"/>
                <a:gd name="connsiteY19" fmla="*/ 1705078 h 1710715"/>
                <a:gd name="connsiteX20" fmla="*/ 1421705 w 2945318"/>
                <a:gd name="connsiteY20" fmla="*/ 1705078 h 1710715"/>
                <a:gd name="connsiteX21" fmla="*/ 1419643 w 2945318"/>
                <a:gd name="connsiteY21" fmla="*/ 1706135 h 1710715"/>
                <a:gd name="connsiteX22" fmla="*/ 1417287 w 2945318"/>
                <a:gd name="connsiteY22" fmla="*/ 1706135 h 1710715"/>
                <a:gd name="connsiteX23" fmla="*/ 1404917 w 2945318"/>
                <a:gd name="connsiteY23" fmla="*/ 1706135 h 1710715"/>
                <a:gd name="connsiteX24" fmla="*/ 1393725 w 2945318"/>
                <a:gd name="connsiteY24" fmla="*/ 1706135 h 1710715"/>
                <a:gd name="connsiteX25" fmla="*/ 1345127 w 2945318"/>
                <a:gd name="connsiteY25" fmla="*/ 1708425 h 1710715"/>
                <a:gd name="connsiteX26" fmla="*/ 1250288 w 2945318"/>
                <a:gd name="connsiteY26" fmla="*/ 1710715 h 1710715"/>
                <a:gd name="connsiteX27" fmla="*/ 886541 w 2945318"/>
                <a:gd name="connsiteY27" fmla="*/ 1670025 h 1710715"/>
                <a:gd name="connsiteX28" fmla="*/ 721603 w 2945318"/>
                <a:gd name="connsiteY28" fmla="*/ 1624931 h 1710715"/>
                <a:gd name="connsiteX29" fmla="*/ 642669 w 2945318"/>
                <a:gd name="connsiteY29" fmla="*/ 1599918 h 1710715"/>
                <a:gd name="connsiteX30" fmla="*/ 569330 w 2945318"/>
                <a:gd name="connsiteY30" fmla="*/ 1568387 h 1710715"/>
                <a:gd name="connsiteX31" fmla="*/ 499232 w 2945318"/>
                <a:gd name="connsiteY31" fmla="*/ 1537913 h 1710715"/>
                <a:gd name="connsiteX32" fmla="*/ 433551 w 2945318"/>
                <a:gd name="connsiteY32" fmla="*/ 1506207 h 1710715"/>
                <a:gd name="connsiteX33" fmla="*/ 316327 w 2945318"/>
                <a:gd name="connsiteY33" fmla="*/ 1438389 h 1710715"/>
                <a:gd name="connsiteX34" fmla="*/ 262134 w 2945318"/>
                <a:gd name="connsiteY34" fmla="*/ 1402279 h 1710715"/>
                <a:gd name="connsiteX35" fmla="*/ 211180 w 2945318"/>
                <a:gd name="connsiteY35" fmla="*/ 1366168 h 1710715"/>
                <a:gd name="connsiteX36" fmla="*/ 121936 w 2945318"/>
                <a:gd name="connsiteY36" fmla="*/ 1298351 h 1710715"/>
                <a:gd name="connsiteX37" fmla="*/ 0 w 2945318"/>
                <a:gd name="connsiteY37" fmla="*/ 1194423 h 1710715"/>
                <a:gd name="connsiteX38" fmla="*/ 472697 w 2945318"/>
                <a:gd name="connsiteY38" fmla="*/ 738614 h 1710715"/>
                <a:gd name="connsiteX39" fmla="*/ 505903 w 2945318"/>
                <a:gd name="connsiteY39" fmla="*/ 783020 h 1710715"/>
                <a:gd name="connsiteX40" fmla="*/ 1568400 w 2945318"/>
                <a:gd name="connsiteY40" fmla="*/ 1284090 h 1710715"/>
                <a:gd name="connsiteX41" fmla="*/ 2938209 w 2945318"/>
                <a:gd name="connsiteY41" fmla="*/ 47954 h 171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45318" h="1710715">
                  <a:moveTo>
                    <a:pt x="2940631" y="0"/>
                  </a:moveTo>
                  <a:lnTo>
                    <a:pt x="2942396" y="42194"/>
                  </a:lnTo>
                  <a:cubicBezTo>
                    <a:pt x="2943238" y="62151"/>
                    <a:pt x="2944214" y="85083"/>
                    <a:pt x="2945318" y="110757"/>
                  </a:cubicBezTo>
                  <a:cubicBezTo>
                    <a:pt x="2944140" y="135594"/>
                    <a:pt x="2941784" y="165010"/>
                    <a:pt x="2939722" y="195484"/>
                  </a:cubicBezTo>
                  <a:cubicBezTo>
                    <a:pt x="2937366" y="227191"/>
                    <a:pt x="2938544" y="261011"/>
                    <a:pt x="2930592" y="296065"/>
                  </a:cubicBezTo>
                  <a:cubicBezTo>
                    <a:pt x="2924995" y="332176"/>
                    <a:pt x="2918221" y="370752"/>
                    <a:pt x="2912625" y="411266"/>
                  </a:cubicBezTo>
                  <a:cubicBezTo>
                    <a:pt x="2902316" y="450900"/>
                    <a:pt x="2891124" y="492647"/>
                    <a:pt x="2879932" y="536684"/>
                  </a:cubicBezTo>
                  <a:cubicBezTo>
                    <a:pt x="2852835" y="622645"/>
                    <a:pt x="2817786" y="717589"/>
                    <a:pt x="2769188" y="810243"/>
                  </a:cubicBezTo>
                  <a:cubicBezTo>
                    <a:pt x="2721768" y="905187"/>
                    <a:pt x="2659622" y="998898"/>
                    <a:pt x="2587462" y="1090496"/>
                  </a:cubicBezTo>
                  <a:cubicBezTo>
                    <a:pt x="2569201" y="1114100"/>
                    <a:pt x="2548878" y="1134533"/>
                    <a:pt x="2528556" y="1157080"/>
                  </a:cubicBezTo>
                  <a:cubicBezTo>
                    <a:pt x="2508233" y="1178570"/>
                    <a:pt x="2487910" y="1201117"/>
                    <a:pt x="2467588" y="1223664"/>
                  </a:cubicBezTo>
                  <a:cubicBezTo>
                    <a:pt x="2422524" y="1264354"/>
                    <a:pt x="2377166" y="1306278"/>
                    <a:pt x="2328569" y="1345735"/>
                  </a:cubicBezTo>
                  <a:cubicBezTo>
                    <a:pt x="2229311" y="1421479"/>
                    <a:pt x="2120924" y="1493700"/>
                    <a:pt x="2002227" y="1546897"/>
                  </a:cubicBezTo>
                  <a:lnTo>
                    <a:pt x="1914162" y="1587587"/>
                  </a:lnTo>
                  <a:lnTo>
                    <a:pt x="1821679" y="1619118"/>
                  </a:lnTo>
                  <a:cubicBezTo>
                    <a:pt x="1761889" y="1642898"/>
                    <a:pt x="1691791" y="1657694"/>
                    <a:pt x="1625227" y="1672315"/>
                  </a:cubicBezTo>
                  <a:lnTo>
                    <a:pt x="1574273" y="1683588"/>
                  </a:lnTo>
                  <a:lnTo>
                    <a:pt x="1531271" y="1689225"/>
                  </a:lnTo>
                  <a:cubicBezTo>
                    <a:pt x="1503290" y="1693805"/>
                    <a:pt x="1476194" y="1697152"/>
                    <a:pt x="1447919" y="1701732"/>
                  </a:cubicBezTo>
                  <a:cubicBezTo>
                    <a:pt x="1440850" y="1702788"/>
                    <a:pt x="1433486" y="1704022"/>
                    <a:pt x="1426418" y="1705078"/>
                  </a:cubicBezTo>
                  <a:lnTo>
                    <a:pt x="1421705" y="1705078"/>
                  </a:lnTo>
                  <a:cubicBezTo>
                    <a:pt x="1421116" y="1705431"/>
                    <a:pt x="1420233" y="1705783"/>
                    <a:pt x="1419643" y="1706135"/>
                  </a:cubicBezTo>
                  <a:lnTo>
                    <a:pt x="1417287" y="1706135"/>
                  </a:lnTo>
                  <a:lnTo>
                    <a:pt x="1404917" y="1706135"/>
                  </a:lnTo>
                  <a:lnTo>
                    <a:pt x="1393725" y="1706135"/>
                  </a:lnTo>
                  <a:lnTo>
                    <a:pt x="1345127" y="1708425"/>
                  </a:lnTo>
                  <a:cubicBezTo>
                    <a:pt x="1313317" y="1708425"/>
                    <a:pt x="1281803" y="1709658"/>
                    <a:pt x="1250288" y="1710715"/>
                  </a:cubicBezTo>
                  <a:cubicBezTo>
                    <a:pt x="1124817" y="1708425"/>
                    <a:pt x="1001703" y="1696095"/>
                    <a:pt x="886541" y="1670025"/>
                  </a:cubicBezTo>
                  <a:cubicBezTo>
                    <a:pt x="828813" y="1659808"/>
                    <a:pt x="774619" y="1641841"/>
                    <a:pt x="721603" y="1624931"/>
                  </a:cubicBezTo>
                  <a:cubicBezTo>
                    <a:pt x="694506" y="1617004"/>
                    <a:pt x="668587" y="1607844"/>
                    <a:pt x="642669" y="1599918"/>
                  </a:cubicBezTo>
                  <a:cubicBezTo>
                    <a:pt x="617633" y="1589877"/>
                    <a:pt x="594071" y="1578604"/>
                    <a:pt x="569330" y="1568387"/>
                  </a:cubicBezTo>
                  <a:cubicBezTo>
                    <a:pt x="545473" y="1558170"/>
                    <a:pt x="522794" y="1547954"/>
                    <a:pt x="499232" y="1537913"/>
                  </a:cubicBezTo>
                  <a:cubicBezTo>
                    <a:pt x="476553" y="1528754"/>
                    <a:pt x="453874" y="1517480"/>
                    <a:pt x="433551" y="1506207"/>
                  </a:cubicBezTo>
                  <a:lnTo>
                    <a:pt x="316327" y="1438389"/>
                  </a:lnTo>
                  <a:cubicBezTo>
                    <a:pt x="298066" y="1428173"/>
                    <a:pt x="278922" y="1415842"/>
                    <a:pt x="262134" y="1402279"/>
                  </a:cubicBezTo>
                  <a:cubicBezTo>
                    <a:pt x="243873" y="1389772"/>
                    <a:pt x="227084" y="1377442"/>
                    <a:pt x="211180" y="1366168"/>
                  </a:cubicBezTo>
                  <a:lnTo>
                    <a:pt x="121936" y="1298351"/>
                  </a:lnTo>
                  <a:cubicBezTo>
                    <a:pt x="45064" y="1231591"/>
                    <a:pt x="0" y="1194423"/>
                    <a:pt x="0" y="1194423"/>
                  </a:cubicBezTo>
                  <a:lnTo>
                    <a:pt x="472697" y="738614"/>
                  </a:lnTo>
                  <a:lnTo>
                    <a:pt x="505903" y="783020"/>
                  </a:lnTo>
                  <a:cubicBezTo>
                    <a:pt x="758450" y="1089036"/>
                    <a:pt x="1140647" y="1284090"/>
                    <a:pt x="1568400" y="1284090"/>
                  </a:cubicBezTo>
                  <a:cubicBezTo>
                    <a:pt x="2281323" y="1284090"/>
                    <a:pt x="2867697" y="742274"/>
                    <a:pt x="2938209" y="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Freeform 170">
              <a:extLst>
                <a:ext uri="{FF2B5EF4-FFF2-40B4-BE49-F238E27FC236}">
                  <a16:creationId xmlns:a16="http://schemas.microsoft.com/office/drawing/2014/main" id="{4B74DEA1-D42B-463C-8F86-D6C04BA7A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848" y="4409886"/>
              <a:ext cx="955623" cy="1091124"/>
            </a:xfrm>
            <a:custGeom>
              <a:avLst/>
              <a:gdLst>
                <a:gd name="T0" fmla="*/ 0 w 134"/>
                <a:gd name="T1" fmla="*/ 153 h 153"/>
                <a:gd name="T2" fmla="*/ 4 w 134"/>
                <a:gd name="T3" fmla="*/ 0 h 153"/>
                <a:gd name="T4" fmla="*/ 134 w 134"/>
                <a:gd name="T5" fmla="*/ 80 h 153"/>
                <a:gd name="T6" fmla="*/ 0 w 134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53">
                  <a:moveTo>
                    <a:pt x="0" y="153"/>
                  </a:moveTo>
                  <a:lnTo>
                    <a:pt x="4" y="0"/>
                  </a:lnTo>
                  <a:lnTo>
                    <a:pt x="134" y="8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46" name="Freeform: Shape 6">
              <a:extLst>
                <a:ext uri="{FF2B5EF4-FFF2-40B4-BE49-F238E27FC236}">
                  <a16:creationId xmlns:a16="http://schemas.microsoft.com/office/drawing/2014/main" id="{3CBB3290-9B61-44BE-B49B-13C3E7456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240" y="2348880"/>
              <a:ext cx="2952448" cy="1734565"/>
            </a:xfrm>
            <a:custGeom>
              <a:avLst/>
              <a:gdLst>
                <a:gd name="connsiteX0" fmla="*/ 1697148 w 2952448"/>
                <a:gd name="connsiteY0" fmla="*/ 0 h 1734565"/>
                <a:gd name="connsiteX1" fmla="*/ 2063088 w 2952448"/>
                <a:gd name="connsiteY1" fmla="*/ 40676 h 1734565"/>
                <a:gd name="connsiteX2" fmla="*/ 2229631 w 2952448"/>
                <a:gd name="connsiteY2" fmla="*/ 85871 h 1734565"/>
                <a:gd name="connsiteX3" fmla="*/ 2307804 w 2952448"/>
                <a:gd name="connsiteY3" fmla="*/ 110729 h 1734565"/>
                <a:gd name="connsiteX4" fmla="*/ 2381445 w 2952448"/>
                <a:gd name="connsiteY4" fmla="*/ 141235 h 1734565"/>
                <a:gd name="connsiteX5" fmla="*/ 2451688 w 2952448"/>
                <a:gd name="connsiteY5" fmla="*/ 171742 h 1734565"/>
                <a:gd name="connsiteX6" fmla="*/ 2517398 w 2952448"/>
                <a:gd name="connsiteY6" fmla="*/ 204509 h 1734565"/>
                <a:gd name="connsiteX7" fmla="*/ 2636357 w 2952448"/>
                <a:gd name="connsiteY7" fmla="*/ 271172 h 1734565"/>
                <a:gd name="connsiteX8" fmla="*/ 2690738 w 2952448"/>
                <a:gd name="connsiteY8" fmla="*/ 307328 h 1734565"/>
                <a:gd name="connsiteX9" fmla="*/ 2741721 w 2952448"/>
                <a:gd name="connsiteY9" fmla="*/ 343484 h 1734565"/>
                <a:gd name="connsiteX10" fmla="*/ 2831223 w 2952448"/>
                <a:gd name="connsiteY10" fmla="*/ 411277 h 1734565"/>
                <a:gd name="connsiteX11" fmla="*/ 2952448 w 2952448"/>
                <a:gd name="connsiteY11" fmla="*/ 515227 h 1734565"/>
                <a:gd name="connsiteX12" fmla="*/ 2474618 w 2952448"/>
                <a:gd name="connsiteY12" fmla="*/ 977654 h 1734565"/>
                <a:gd name="connsiteX13" fmla="*/ 2441315 w 2952448"/>
                <a:gd name="connsiteY13" fmla="*/ 933118 h 1734565"/>
                <a:gd name="connsiteX14" fmla="*/ 1378818 w 2952448"/>
                <a:gd name="connsiteY14" fmla="*/ 432048 h 1734565"/>
                <a:gd name="connsiteX15" fmla="*/ 9009 w 2952448"/>
                <a:gd name="connsiteY15" fmla="*/ 1668184 h 1734565"/>
                <a:gd name="connsiteX16" fmla="*/ 5657 w 2952448"/>
                <a:gd name="connsiteY16" fmla="*/ 1734565 h 1734565"/>
                <a:gd name="connsiteX17" fmla="*/ 0 w 2952448"/>
                <a:gd name="connsiteY17" fmla="*/ 1601044 h 1734565"/>
                <a:gd name="connsiteX18" fmla="*/ 4532 w 2952448"/>
                <a:gd name="connsiteY18" fmla="*/ 1515173 h 1734565"/>
                <a:gd name="connsiteX19" fmla="*/ 14729 w 2952448"/>
                <a:gd name="connsiteY19" fmla="*/ 1414613 h 1734565"/>
                <a:gd name="connsiteX20" fmla="*/ 32856 w 2952448"/>
                <a:gd name="connsiteY20" fmla="*/ 1300495 h 1734565"/>
                <a:gd name="connsiteX21" fmla="*/ 65711 w 2952448"/>
                <a:gd name="connsiteY21" fmla="*/ 1175078 h 1734565"/>
                <a:gd name="connsiteX22" fmla="*/ 176739 w 2952448"/>
                <a:gd name="connsiteY22" fmla="*/ 901646 h 1734565"/>
                <a:gd name="connsiteX23" fmla="*/ 359143 w 2952448"/>
                <a:gd name="connsiteY23" fmla="*/ 621436 h 1734565"/>
                <a:gd name="connsiteX24" fmla="*/ 416923 w 2952448"/>
                <a:gd name="connsiteY24" fmla="*/ 554773 h 1734565"/>
                <a:gd name="connsiteX25" fmla="*/ 479235 w 2952448"/>
                <a:gd name="connsiteY25" fmla="*/ 488109 h 1734565"/>
                <a:gd name="connsiteX26" fmla="*/ 618587 w 2952448"/>
                <a:gd name="connsiteY26" fmla="*/ 364952 h 1734565"/>
                <a:gd name="connsiteX27" fmla="*/ 944874 w 2952448"/>
                <a:gd name="connsiteY27" fmla="*/ 164963 h 1734565"/>
                <a:gd name="connsiteX28" fmla="*/ 1033244 w 2952448"/>
                <a:gd name="connsiteY28" fmla="*/ 124287 h 1734565"/>
                <a:gd name="connsiteX29" fmla="*/ 1126145 w 2952448"/>
                <a:gd name="connsiteY29" fmla="*/ 91521 h 1734565"/>
                <a:gd name="connsiteX30" fmla="*/ 1322144 w 2952448"/>
                <a:gd name="connsiteY30" fmla="*/ 38416 h 1734565"/>
                <a:gd name="connsiteX31" fmla="*/ 1373126 w 2952448"/>
                <a:gd name="connsiteY31" fmla="*/ 28247 h 1734565"/>
                <a:gd name="connsiteX32" fmla="*/ 1416178 w 2952448"/>
                <a:gd name="connsiteY32" fmla="*/ 21468 h 1734565"/>
                <a:gd name="connsiteX33" fmla="*/ 1500016 w 2952448"/>
                <a:gd name="connsiteY33" fmla="*/ 9039 h 1734565"/>
                <a:gd name="connsiteX34" fmla="*/ 1520409 w 2952448"/>
                <a:gd name="connsiteY34" fmla="*/ 6779 h 1734565"/>
                <a:gd name="connsiteX35" fmla="*/ 1531738 w 2952448"/>
                <a:gd name="connsiteY35" fmla="*/ 4520 h 1734565"/>
                <a:gd name="connsiteX36" fmla="*/ 1554397 w 2952448"/>
                <a:gd name="connsiteY36" fmla="*/ 4520 h 1734565"/>
                <a:gd name="connsiteX37" fmla="*/ 1601981 w 2952448"/>
                <a:gd name="connsiteY37" fmla="*/ 2260 h 1734565"/>
                <a:gd name="connsiteX38" fmla="*/ 1697148 w 2952448"/>
                <a:gd name="connsiteY38" fmla="*/ 0 h 173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52448" h="1734565">
                  <a:moveTo>
                    <a:pt x="1697148" y="0"/>
                  </a:moveTo>
                  <a:cubicBezTo>
                    <a:pt x="1825170" y="2260"/>
                    <a:pt x="1948661" y="14689"/>
                    <a:pt x="2063088" y="40676"/>
                  </a:cubicBezTo>
                  <a:cubicBezTo>
                    <a:pt x="2122001" y="50845"/>
                    <a:pt x="2176383" y="68923"/>
                    <a:pt x="2229631" y="85871"/>
                  </a:cubicBezTo>
                  <a:cubicBezTo>
                    <a:pt x="2255689" y="93780"/>
                    <a:pt x="2282879" y="101690"/>
                    <a:pt x="2307804" y="110729"/>
                  </a:cubicBezTo>
                  <a:cubicBezTo>
                    <a:pt x="2333862" y="119768"/>
                    <a:pt x="2357653" y="131067"/>
                    <a:pt x="2381445" y="141235"/>
                  </a:cubicBezTo>
                  <a:cubicBezTo>
                    <a:pt x="2405237" y="151404"/>
                    <a:pt x="2429029" y="161573"/>
                    <a:pt x="2451688" y="171742"/>
                  </a:cubicBezTo>
                  <a:cubicBezTo>
                    <a:pt x="2475479" y="181911"/>
                    <a:pt x="2497005" y="192080"/>
                    <a:pt x="2517398" y="204509"/>
                  </a:cubicBezTo>
                  <a:cubicBezTo>
                    <a:pt x="2559317" y="228236"/>
                    <a:pt x="2598970" y="250834"/>
                    <a:pt x="2636357" y="271172"/>
                  </a:cubicBezTo>
                  <a:cubicBezTo>
                    <a:pt x="2654484" y="281341"/>
                    <a:pt x="2672611" y="293770"/>
                    <a:pt x="2690738" y="307328"/>
                  </a:cubicBezTo>
                  <a:cubicBezTo>
                    <a:pt x="2707733" y="319757"/>
                    <a:pt x="2724727" y="332186"/>
                    <a:pt x="2741721" y="343484"/>
                  </a:cubicBezTo>
                  <a:cubicBezTo>
                    <a:pt x="2773443" y="368342"/>
                    <a:pt x="2804033" y="390940"/>
                    <a:pt x="2831223" y="411277"/>
                  </a:cubicBezTo>
                  <a:cubicBezTo>
                    <a:pt x="2908263" y="476811"/>
                    <a:pt x="2952448" y="515227"/>
                    <a:pt x="2952448" y="515227"/>
                  </a:cubicBezTo>
                  <a:lnTo>
                    <a:pt x="2474618" y="977654"/>
                  </a:lnTo>
                  <a:lnTo>
                    <a:pt x="2441315" y="933118"/>
                  </a:lnTo>
                  <a:cubicBezTo>
                    <a:pt x="2188768" y="627102"/>
                    <a:pt x="1806572" y="432048"/>
                    <a:pt x="1378818" y="432048"/>
                  </a:cubicBezTo>
                  <a:cubicBezTo>
                    <a:pt x="665895" y="432048"/>
                    <a:pt x="79521" y="973865"/>
                    <a:pt x="9009" y="1668184"/>
                  </a:cubicBezTo>
                  <a:lnTo>
                    <a:pt x="5657" y="1734565"/>
                  </a:lnTo>
                  <a:lnTo>
                    <a:pt x="0" y="1601044"/>
                  </a:lnTo>
                  <a:cubicBezTo>
                    <a:pt x="1133" y="1575057"/>
                    <a:pt x="3399" y="1546809"/>
                    <a:pt x="4532" y="1515173"/>
                  </a:cubicBezTo>
                  <a:cubicBezTo>
                    <a:pt x="7931" y="1484666"/>
                    <a:pt x="6798" y="1449640"/>
                    <a:pt x="14729" y="1414613"/>
                  </a:cubicBezTo>
                  <a:cubicBezTo>
                    <a:pt x="20393" y="1378457"/>
                    <a:pt x="26058" y="1340041"/>
                    <a:pt x="32856" y="1300495"/>
                  </a:cubicBezTo>
                  <a:cubicBezTo>
                    <a:pt x="41919" y="1259819"/>
                    <a:pt x="54381" y="1219144"/>
                    <a:pt x="65711" y="1175078"/>
                  </a:cubicBezTo>
                  <a:cubicBezTo>
                    <a:pt x="92902" y="1088077"/>
                    <a:pt x="126890" y="995427"/>
                    <a:pt x="176739" y="901646"/>
                  </a:cubicBezTo>
                  <a:cubicBezTo>
                    <a:pt x="224323" y="807866"/>
                    <a:pt x="285502" y="714086"/>
                    <a:pt x="359143" y="621436"/>
                  </a:cubicBezTo>
                  <a:cubicBezTo>
                    <a:pt x="376137" y="597708"/>
                    <a:pt x="397663" y="576240"/>
                    <a:pt x="416923" y="554773"/>
                  </a:cubicBezTo>
                  <a:cubicBezTo>
                    <a:pt x="437316" y="532175"/>
                    <a:pt x="458842" y="510707"/>
                    <a:pt x="479235" y="488109"/>
                  </a:cubicBezTo>
                  <a:cubicBezTo>
                    <a:pt x="523420" y="447434"/>
                    <a:pt x="569870" y="404498"/>
                    <a:pt x="618587" y="364952"/>
                  </a:cubicBezTo>
                  <a:cubicBezTo>
                    <a:pt x="718286" y="290380"/>
                    <a:pt x="825915" y="218067"/>
                    <a:pt x="944874" y="164963"/>
                  </a:cubicBezTo>
                  <a:lnTo>
                    <a:pt x="1033244" y="124287"/>
                  </a:lnTo>
                  <a:lnTo>
                    <a:pt x="1126145" y="91521"/>
                  </a:lnTo>
                  <a:cubicBezTo>
                    <a:pt x="1186191" y="68923"/>
                    <a:pt x="1254167" y="54234"/>
                    <a:pt x="1322144" y="38416"/>
                  </a:cubicBezTo>
                  <a:lnTo>
                    <a:pt x="1373126" y="28247"/>
                  </a:lnTo>
                  <a:lnTo>
                    <a:pt x="1416178" y="21468"/>
                  </a:lnTo>
                  <a:cubicBezTo>
                    <a:pt x="1444502" y="16948"/>
                    <a:pt x="1471692" y="13559"/>
                    <a:pt x="1500016" y="9039"/>
                  </a:cubicBezTo>
                  <a:lnTo>
                    <a:pt x="1520409" y="6779"/>
                  </a:lnTo>
                  <a:lnTo>
                    <a:pt x="1531738" y="4520"/>
                  </a:lnTo>
                  <a:lnTo>
                    <a:pt x="1554397" y="4520"/>
                  </a:lnTo>
                  <a:lnTo>
                    <a:pt x="1601981" y="2260"/>
                  </a:lnTo>
                  <a:cubicBezTo>
                    <a:pt x="1634836" y="2260"/>
                    <a:pt x="1666559" y="1130"/>
                    <a:pt x="1697148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7" name="Freeform 172">
              <a:extLst>
                <a:ext uri="{FF2B5EF4-FFF2-40B4-BE49-F238E27FC236}">
                  <a16:creationId xmlns:a16="http://schemas.microsoft.com/office/drawing/2014/main" id="{1A33582F-4B64-44DE-B850-598B2CAD1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303" y="2719719"/>
              <a:ext cx="955623" cy="1083990"/>
            </a:xfrm>
            <a:custGeom>
              <a:avLst/>
              <a:gdLst>
                <a:gd name="T0" fmla="*/ 134 w 134"/>
                <a:gd name="T1" fmla="*/ 0 h 152"/>
                <a:gd name="T2" fmla="*/ 130 w 134"/>
                <a:gd name="T3" fmla="*/ 152 h 152"/>
                <a:gd name="T4" fmla="*/ 0 w 134"/>
                <a:gd name="T5" fmla="*/ 73 h 152"/>
                <a:gd name="T6" fmla="*/ 134 w 134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52">
                  <a:moveTo>
                    <a:pt x="134" y="0"/>
                  </a:moveTo>
                  <a:lnTo>
                    <a:pt x="130" y="152"/>
                  </a:lnTo>
                  <a:lnTo>
                    <a:pt x="0" y="7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Oval 18">
            <a:extLst>
              <a:ext uri="{FF2B5EF4-FFF2-40B4-BE49-F238E27FC236}">
                <a16:creationId xmlns:a16="http://schemas.microsoft.com/office/drawing/2014/main" id="{E6C4A1EE-2E41-443C-838F-CCB7260611E6}"/>
              </a:ext>
            </a:extLst>
          </p:cNvPr>
          <p:cNvSpPr/>
          <p:nvPr/>
        </p:nvSpPr>
        <p:spPr>
          <a:xfrm>
            <a:off x="1683918" y="4929190"/>
            <a:ext cx="2156404" cy="21029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Liberation Serif" pitchFamily="18" charset="0"/>
              </a:rPr>
              <a:t>202</a:t>
            </a:r>
            <a:r>
              <a:rPr lang="en-US" sz="2600" dirty="0">
                <a:solidFill>
                  <a:schemeClr val="tx1"/>
                </a:solidFill>
                <a:latin typeface="Liberation Serif" pitchFamily="18" charset="0"/>
              </a:rPr>
              <a:t>4</a:t>
            </a:r>
            <a:r>
              <a:rPr lang="ru-RU" sz="2600" dirty="0">
                <a:solidFill>
                  <a:schemeClr val="tx1"/>
                </a:solidFill>
                <a:latin typeface="Liberation Serif" pitchFamily="18" charset="0"/>
              </a:rPr>
              <a:t> год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Liberation Serif" pitchFamily="18" charset="0"/>
              </a:rPr>
              <a:t>3 360,5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Liberation Serif" pitchFamily="18" charset="0"/>
              </a:rPr>
              <a:t>млн. руб.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71433" y="5438186"/>
            <a:ext cx="1767626" cy="674150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 defTabSz="1181188"/>
            <a:r>
              <a:rPr lang="ru-RU" sz="2100" dirty="0">
                <a:latin typeface="Liberation Serif" pitchFamily="18" charset="0"/>
              </a:rPr>
              <a:t>Собственные</a:t>
            </a:r>
          </a:p>
          <a:p>
            <a:pPr algn="ctr" defTabSz="1181188">
              <a:lnSpc>
                <a:spcPct val="80000"/>
              </a:lnSpc>
            </a:pPr>
            <a:r>
              <a:rPr lang="ru-RU" sz="2100" dirty="0">
                <a:latin typeface="Liberation Serif" pitchFamily="18" charset="0"/>
              </a:rPr>
              <a:t>доходы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982753" y="4286248"/>
            <a:ext cx="2437675" cy="400120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r>
              <a:rPr lang="ru-RU" sz="2000" b="1" cap="all" dirty="0">
                <a:solidFill>
                  <a:schemeClr val="bg1"/>
                </a:solidFill>
                <a:latin typeface="Liberation Serif" pitchFamily="18" charset="0"/>
              </a:rPr>
              <a:t>3 080,5 </a:t>
            </a:r>
            <a:r>
              <a:rPr lang="ru-RU" sz="1600" b="1" cap="all" dirty="0">
                <a:solidFill>
                  <a:schemeClr val="bg1"/>
                </a:solidFill>
                <a:latin typeface="Liberation Serif" pitchFamily="18" charset="0"/>
              </a:rPr>
              <a:t>млн. руб.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683918" y="7219672"/>
            <a:ext cx="2343918" cy="400120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r>
              <a:rPr lang="ru-RU" sz="2000" b="1" cap="all" dirty="0">
                <a:solidFill>
                  <a:schemeClr val="bg1"/>
                </a:solidFill>
                <a:latin typeface="Liberation Serif" pitchFamily="18" charset="0"/>
              </a:rPr>
              <a:t>280,0 </a:t>
            </a:r>
            <a:r>
              <a:rPr lang="ru-RU" sz="1600" b="1" cap="all" dirty="0">
                <a:solidFill>
                  <a:schemeClr val="bg1"/>
                </a:solidFill>
                <a:latin typeface="Liberation Serif" pitchFamily="18" charset="0"/>
              </a:rPr>
              <a:t>млн. руб.</a:t>
            </a:r>
            <a:endParaRPr lang="en-US" sz="1600" b="1" cap="all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50" name="Скругленный прямоугольник 4"/>
          <p:cNvSpPr/>
          <p:nvPr/>
        </p:nvSpPr>
        <p:spPr>
          <a:xfrm>
            <a:off x="7840669" y="500034"/>
            <a:ext cx="4406564" cy="10715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1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0003" tIns="45725" rIns="60003" bIns="45725" spcCol="1270" anchor="ctr"/>
          <a:lstStyle/>
          <a:p>
            <a:pPr algn="ctr"/>
            <a:r>
              <a:rPr lang="ru-RU" altLang="ru-RU" sz="2600" b="1" dirty="0">
                <a:solidFill>
                  <a:schemeClr val="accent5">
                    <a:lumMod val="75000"/>
                  </a:schemeClr>
                </a:solidFill>
                <a:latin typeface="Liberation Serif" pitchFamily="18" charset="0"/>
              </a:rPr>
              <a:t>Показатели исполнения собственных доходов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Дата 5"/>
          <p:cNvSpPr>
            <a:spLocks noGrp="1"/>
          </p:cNvSpPr>
          <p:nvPr>
            <p:ph type="dt" sz="half" idx="10"/>
          </p:nvPr>
        </p:nvSpPr>
        <p:spPr bwMode="auto">
          <a:xfrm>
            <a:off x="933865" y="8063533"/>
            <a:ext cx="1681359" cy="656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6392" name="Дата 5"/>
          <p:cNvSpPr txBox="1">
            <a:spLocks/>
          </p:cNvSpPr>
          <p:nvPr/>
        </p:nvSpPr>
        <p:spPr bwMode="auto">
          <a:xfrm>
            <a:off x="10999141" y="8157296"/>
            <a:ext cx="1743863" cy="56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93" tIns="59996" rIns="119993" bIns="59996" anchor="ctr"/>
          <a:lstStyle/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9914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766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" name="组合 54"/>
          <p:cNvGrpSpPr/>
          <p:nvPr/>
        </p:nvGrpSpPr>
        <p:grpSpPr>
          <a:xfrm>
            <a:off x="7054851" y="3000364"/>
            <a:ext cx="1781378" cy="1750575"/>
            <a:chOff x="304800" y="673100"/>
            <a:chExt cx="4000500" cy="40005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4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000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000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" name="组合 30"/>
          <p:cNvGrpSpPr/>
          <p:nvPr/>
        </p:nvGrpSpPr>
        <p:grpSpPr>
          <a:xfrm>
            <a:off x="2996513" y="2625315"/>
            <a:ext cx="3844025" cy="574015"/>
            <a:chOff x="3710491" y="1059582"/>
            <a:chExt cx="4101695" cy="599235"/>
          </a:xfrm>
          <a:effectLst/>
        </p:grpSpPr>
        <p:grpSp>
          <p:nvGrpSpPr>
            <p:cNvPr id="4" name="组合 31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19" name="圆角矩形 3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5931371" y="1250028"/>
                <a:ext cx="1789931" cy="389241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139953" y="1268137"/>
                <a:ext cx="1880988" cy="35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altLang="zh-CN" b="1" kern="0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1 7</a:t>
                </a:r>
                <a:r>
                  <a:rPr lang="en-US" altLang="zh-CN" b="1" kern="0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12</a:t>
                </a:r>
                <a:r>
                  <a:rPr lang="ru-RU" altLang="zh-CN" b="1" kern="0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,5 млн. руб.</a:t>
                </a:r>
                <a:endParaRPr lang="zh-CN" altLang="en-US" b="1" kern="0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Liberation Serif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811359" y="1157464"/>
              <a:ext cx="1600661" cy="39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0008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kern="0" dirty="0">
                  <a:solidFill>
                    <a:sysClr val="window" lastClr="FFFFFF"/>
                  </a:solidFill>
                  <a:latin typeface="Liberation Serif" pitchFamily="18" charset="0"/>
                  <a:ea typeface="微软雅黑" panose="020B0503020204020204" pitchFamily="34" charset="-122"/>
                </a:rPr>
                <a:t>ДОТАЦИИ</a:t>
              </a:r>
              <a:endParaRPr lang="zh-CN" altLang="en-US" b="1" kern="0" dirty="0">
                <a:solidFill>
                  <a:sysClr val="window" lastClr="FFFFFF"/>
                </a:solidFill>
                <a:latin typeface="Liberation Serif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36"/>
          <p:cNvGrpSpPr/>
          <p:nvPr/>
        </p:nvGrpSpPr>
        <p:grpSpPr>
          <a:xfrm>
            <a:off x="2996513" y="3937987"/>
            <a:ext cx="3830129" cy="558358"/>
            <a:chOff x="3720963" y="2324916"/>
            <a:chExt cx="4101695" cy="599235"/>
          </a:xfrm>
          <a:effectLst/>
        </p:grpSpPr>
        <p:grpSp>
          <p:nvGrpSpPr>
            <p:cNvPr id="6" name="组合 37"/>
            <p:cNvGrpSpPr/>
            <p:nvPr/>
          </p:nvGrpSpPr>
          <p:grpSpPr>
            <a:xfrm>
              <a:off x="3720963" y="2324916"/>
              <a:ext cx="4101695" cy="599235"/>
              <a:chOff x="4139952" y="1170041"/>
              <a:chExt cx="3672408" cy="536519"/>
            </a:xfrm>
          </p:grpSpPr>
          <p:sp>
            <p:nvSpPr>
              <p:cNvPr id="25" name="圆角矩形 39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5937870" y="1250028"/>
                <a:ext cx="1783435" cy="389242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139952" y="1260136"/>
                <a:ext cx="1977708" cy="360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kern="0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4</a:t>
                </a:r>
                <a:r>
                  <a:rPr lang="ru-RU" altLang="zh-CN" b="1" kern="0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kern="0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573</a:t>
                </a:r>
                <a:r>
                  <a:rPr lang="ru-RU" altLang="zh-CN" b="1" kern="0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b="1" kern="0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ru-RU" altLang="zh-CN" b="1" kern="0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 млн. руб.</a:t>
                </a:r>
                <a:endParaRPr lang="zh-CN" altLang="en-US" b="1" kern="0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Liberation Serif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729049" y="2425543"/>
              <a:ext cx="2008086" cy="40256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ysClr val="window" lastClr="FFFFFF"/>
                  </a:solidFill>
                  <a:latin typeface="Liberation Serif" pitchFamily="18" charset="0"/>
                  <a:ea typeface="微软雅黑" panose="020B0503020204020204" pitchFamily="34" charset="-122"/>
                </a:rPr>
                <a:t>СУБВЕНЦИИ</a:t>
              </a:r>
              <a:endParaRPr lang="zh-CN" altLang="en-US" b="1" kern="0" dirty="0">
                <a:solidFill>
                  <a:sysClr val="window" lastClr="FFFFFF"/>
                </a:solidFill>
                <a:latin typeface="Liberation Serif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42"/>
          <p:cNvGrpSpPr/>
          <p:nvPr/>
        </p:nvGrpSpPr>
        <p:grpSpPr>
          <a:xfrm>
            <a:off x="2996513" y="4594327"/>
            <a:ext cx="3844025" cy="545969"/>
            <a:chOff x="3710491" y="3590241"/>
            <a:chExt cx="4135780" cy="599237"/>
          </a:xfrm>
          <a:effectLst/>
        </p:grpSpPr>
        <p:grpSp>
          <p:nvGrpSpPr>
            <p:cNvPr id="8" name="组合 43"/>
            <p:cNvGrpSpPr/>
            <p:nvPr/>
          </p:nvGrpSpPr>
          <p:grpSpPr>
            <a:xfrm>
              <a:off x="3710491" y="3590243"/>
              <a:ext cx="4101695" cy="599235"/>
              <a:chOff x="4139952" y="1170036"/>
              <a:chExt cx="3672408" cy="536519"/>
            </a:xfrm>
          </p:grpSpPr>
          <p:sp>
            <p:nvSpPr>
              <p:cNvPr id="31" name="圆角矩形 45"/>
              <p:cNvSpPr/>
              <p:nvPr/>
            </p:nvSpPr>
            <p:spPr>
              <a:xfrm>
                <a:off x="4139952" y="1170036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圆角矩形 113"/>
              <p:cNvSpPr/>
              <p:nvPr/>
            </p:nvSpPr>
            <p:spPr>
              <a:xfrm>
                <a:off x="5903249" y="1250027"/>
                <a:ext cx="1818056" cy="389241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139952" y="1262187"/>
                <a:ext cx="1715990" cy="36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zh-CN" b="1" kern="0" dirty="0"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6</a:t>
                </a:r>
                <a:r>
                  <a:rPr lang="en-US" altLang="zh-CN" b="1" kern="0" dirty="0"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3</a:t>
                </a:r>
                <a:r>
                  <a:rPr lang="ru-RU" altLang="zh-CN" b="1" kern="0" dirty="0"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0,</a:t>
                </a:r>
                <a:r>
                  <a:rPr lang="en-US" altLang="zh-CN" b="1" kern="0" dirty="0"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7</a:t>
                </a:r>
                <a:r>
                  <a:rPr lang="ru-RU" altLang="zh-CN" b="1" kern="0" dirty="0"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 млн. руб.</a:t>
                </a:r>
                <a:endParaRPr lang="zh-CN" altLang="en-US" b="1" kern="0" dirty="0">
                  <a:solidFill>
                    <a:schemeClr val="accent2">
                      <a:lumMod val="75000"/>
                    </a:scheme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Liberation Serif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581439" y="3590241"/>
              <a:ext cx="2264832" cy="589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altLang="zh-CN" sz="1400" b="1" kern="0" dirty="0">
                  <a:solidFill>
                    <a:sysClr val="window" lastClr="FFFFFF"/>
                  </a:solidFill>
                  <a:latin typeface="Liberation Serif" pitchFamily="18" charset="0"/>
                  <a:ea typeface="微软雅黑" panose="020B0503020204020204" pitchFamily="34" charset="-122"/>
                </a:rPr>
                <a:t>ИНЫЕ  МЕЖБЮДЖ.</a:t>
              </a:r>
            </a:p>
            <a:p>
              <a:pPr lvl="0">
                <a:defRPr/>
              </a:pPr>
              <a:r>
                <a:rPr lang="ru-RU" altLang="zh-CN" sz="1400" b="1" kern="0" dirty="0">
                  <a:solidFill>
                    <a:sysClr val="window" lastClr="FFFFFF"/>
                  </a:solidFill>
                  <a:latin typeface="Liberation Serif" pitchFamily="18" charset="0"/>
                  <a:ea typeface="微软雅黑" panose="020B0503020204020204" pitchFamily="34" charset="-122"/>
                </a:rPr>
                <a:t>ТРАНСФЕРТЫ</a:t>
              </a:r>
              <a:endParaRPr lang="zh-CN" altLang="en-US" sz="1400" b="1" kern="0" dirty="0">
                <a:solidFill>
                  <a:sysClr val="window" lastClr="FFFFFF"/>
                </a:solidFill>
                <a:latin typeface="Liberation Serif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48"/>
          <p:cNvGrpSpPr/>
          <p:nvPr/>
        </p:nvGrpSpPr>
        <p:grpSpPr>
          <a:xfrm>
            <a:off x="2996513" y="3281654"/>
            <a:ext cx="3844025" cy="562574"/>
            <a:chOff x="3710491" y="1059582"/>
            <a:chExt cx="4101695" cy="599235"/>
          </a:xfrm>
          <a:effectLst/>
        </p:grpSpPr>
        <p:grpSp>
          <p:nvGrpSpPr>
            <p:cNvPr id="10" name="组合 49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37" name="圆角矩形 51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圆角矩形 113"/>
              <p:cNvSpPr/>
              <p:nvPr/>
            </p:nvSpPr>
            <p:spPr>
              <a:xfrm>
                <a:off x="5931371" y="1250029"/>
                <a:ext cx="1789931" cy="389241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139952" y="1253633"/>
                <a:ext cx="1880989" cy="35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kern="0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Microsoft YaHei" pitchFamily="34" charset="-122"/>
                  </a:rPr>
                  <a:t>772</a:t>
                </a:r>
                <a:r>
                  <a:rPr lang="ru-RU" altLang="zh-CN" b="1" kern="0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Microsoft YaHei" pitchFamily="34" charset="-122"/>
                  </a:rPr>
                  <a:t>,</a:t>
                </a:r>
                <a:r>
                  <a:rPr lang="en-US" altLang="zh-CN" b="1" kern="0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Microsoft YaHei" pitchFamily="34" charset="-122"/>
                  </a:rPr>
                  <a:t>4</a:t>
                </a:r>
                <a:r>
                  <a:rPr lang="ru-RU" altLang="zh-CN" b="1" kern="0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Microsoft YaHei" pitchFamily="34" charset="-122"/>
                  </a:rPr>
                  <a:t> млн. руб.</a:t>
                </a:r>
                <a:endParaRPr lang="zh-CN" altLang="en-US" b="1" kern="0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Liberation Serif" pitchFamily="18" charset="0"/>
                  <a:ea typeface="Microsoft YaHei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811359" y="1159453"/>
              <a:ext cx="2000827" cy="39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ysClr val="window" lastClr="FFFFFF"/>
                  </a:solidFill>
                  <a:latin typeface="Liberation Serif" pitchFamily="18" charset="0"/>
                  <a:ea typeface="微软雅黑" panose="020B0503020204020204" pitchFamily="34" charset="-122"/>
                </a:rPr>
                <a:t>СУБСИДИИ</a:t>
              </a:r>
              <a:endParaRPr lang="zh-CN" altLang="en-US" b="1" kern="0" dirty="0">
                <a:solidFill>
                  <a:sysClr val="window" lastClr="FFFFFF"/>
                </a:solidFill>
                <a:latin typeface="Liberation Serif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54"/>
          <p:cNvGrpSpPr/>
          <p:nvPr/>
        </p:nvGrpSpPr>
        <p:grpSpPr>
          <a:xfrm>
            <a:off x="696869" y="3000364"/>
            <a:ext cx="1781336" cy="1775577"/>
            <a:chOff x="304800" y="673100"/>
            <a:chExt cx="4000500" cy="40005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2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000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3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000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25431" y="3286116"/>
            <a:ext cx="1875093" cy="1125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00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b="1" kern="0" dirty="0">
                <a:solidFill>
                  <a:srgbClr val="2B6F7D"/>
                </a:solidFill>
                <a:latin typeface="Liberation Serif" pitchFamily="18" charset="0"/>
                <a:ea typeface="微软雅黑" pitchFamily="34" charset="-122"/>
              </a:rPr>
              <a:t>Плановые показатели</a:t>
            </a:r>
          </a:p>
          <a:p>
            <a:pPr algn="ctr" defTabSz="1200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kern="0" dirty="0">
                <a:solidFill>
                  <a:srgbClr val="2B6F7D"/>
                </a:solidFill>
                <a:latin typeface="Liberation Serif" pitchFamily="18" charset="0"/>
                <a:ea typeface="微软雅黑" pitchFamily="34" charset="-122"/>
              </a:rPr>
              <a:t>7 </a:t>
            </a:r>
            <a:r>
              <a:rPr lang="en-US" altLang="zh-CN" kern="0" dirty="0">
                <a:solidFill>
                  <a:srgbClr val="2B6F7D"/>
                </a:solidFill>
                <a:latin typeface="Liberation Serif" pitchFamily="18" charset="0"/>
                <a:ea typeface="微软雅黑" pitchFamily="34" charset="-122"/>
              </a:rPr>
              <a:t>688</a:t>
            </a:r>
            <a:r>
              <a:rPr lang="ru-RU" altLang="zh-CN" kern="0" dirty="0">
                <a:solidFill>
                  <a:srgbClr val="2B6F7D"/>
                </a:solidFill>
                <a:latin typeface="Liberation Serif" pitchFamily="18" charset="0"/>
                <a:ea typeface="微软雅黑" pitchFamily="34" charset="-122"/>
              </a:rPr>
              <a:t>,</a:t>
            </a:r>
            <a:r>
              <a:rPr lang="en-US" altLang="zh-CN" kern="0" dirty="0">
                <a:solidFill>
                  <a:srgbClr val="2B6F7D"/>
                </a:solidFill>
                <a:latin typeface="Liberation Serif" pitchFamily="18" charset="0"/>
                <a:ea typeface="微软雅黑" pitchFamily="34" charset="-122"/>
              </a:rPr>
              <a:t>8</a:t>
            </a:r>
            <a:endParaRPr lang="ru-RU" altLang="zh-CN" kern="0" dirty="0">
              <a:solidFill>
                <a:srgbClr val="2B6F7D"/>
              </a:solidFill>
              <a:latin typeface="Liberation Serif" pitchFamily="18" charset="0"/>
              <a:ea typeface="微软雅黑" pitchFamily="34" charset="-122"/>
            </a:endParaRPr>
          </a:p>
          <a:p>
            <a:pPr algn="ctr" defTabSz="1200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kern="0" dirty="0">
                <a:solidFill>
                  <a:srgbClr val="2B6F7D"/>
                </a:solidFill>
                <a:latin typeface="Liberation Serif" pitchFamily="18" charset="0"/>
                <a:ea typeface="微软雅黑" pitchFamily="34" charset="-122"/>
              </a:rPr>
              <a:t>млн. руб.</a:t>
            </a:r>
            <a:endParaRPr lang="zh-CN" altLang="en-US" kern="0" dirty="0">
              <a:solidFill>
                <a:srgbClr val="2B6F7D"/>
              </a:solidFill>
              <a:latin typeface="Liberation Serif" pitchFamily="18" charset="0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26289" y="3286116"/>
            <a:ext cx="1687621" cy="1125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00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b="1" kern="0" dirty="0">
                <a:solidFill>
                  <a:srgbClr val="2B6F7D"/>
                </a:solidFill>
                <a:latin typeface="Liberation Serif" pitchFamily="18" charset="0"/>
                <a:ea typeface="微软雅黑" pitchFamily="34" charset="-122"/>
              </a:rPr>
              <a:t>Фактическое исполнение</a:t>
            </a:r>
          </a:p>
          <a:p>
            <a:pPr algn="ctr" defTabSz="1200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kern="0" dirty="0">
                <a:solidFill>
                  <a:srgbClr val="2B6F7D"/>
                </a:solidFill>
                <a:latin typeface="Liberation Serif" pitchFamily="18" charset="0"/>
                <a:ea typeface="微软雅黑" pitchFamily="34" charset="-122"/>
              </a:rPr>
              <a:t>7 </a:t>
            </a:r>
            <a:r>
              <a:rPr lang="en-US" altLang="zh-CN" kern="0" dirty="0">
                <a:solidFill>
                  <a:srgbClr val="2B6F7D"/>
                </a:solidFill>
                <a:latin typeface="Liberation Serif" pitchFamily="18" charset="0"/>
                <a:ea typeface="微软雅黑" pitchFamily="34" charset="-122"/>
              </a:rPr>
              <a:t>675</a:t>
            </a:r>
            <a:r>
              <a:rPr lang="ru-RU" altLang="zh-CN" kern="0" dirty="0">
                <a:solidFill>
                  <a:srgbClr val="2B6F7D"/>
                </a:solidFill>
                <a:latin typeface="Liberation Serif" pitchFamily="18" charset="0"/>
                <a:ea typeface="微软雅黑" pitchFamily="34" charset="-122"/>
              </a:rPr>
              <a:t>,</a:t>
            </a:r>
            <a:r>
              <a:rPr lang="en-US" altLang="zh-CN" kern="0" dirty="0">
                <a:solidFill>
                  <a:srgbClr val="2B6F7D"/>
                </a:solidFill>
                <a:latin typeface="Liberation Serif" pitchFamily="18" charset="0"/>
                <a:ea typeface="微软雅黑" pitchFamily="34" charset="-122"/>
              </a:rPr>
              <a:t>8</a:t>
            </a:r>
            <a:endParaRPr lang="ru-RU" altLang="zh-CN" kern="0" dirty="0">
              <a:solidFill>
                <a:srgbClr val="2B6F7D"/>
              </a:solidFill>
              <a:latin typeface="Liberation Serif" pitchFamily="18" charset="0"/>
              <a:ea typeface="微软雅黑" pitchFamily="34" charset="-122"/>
            </a:endParaRPr>
          </a:p>
          <a:p>
            <a:pPr algn="ctr" defTabSz="12000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kern="0" dirty="0">
                <a:solidFill>
                  <a:srgbClr val="2B6F7D"/>
                </a:solidFill>
                <a:latin typeface="Liberation Serif" pitchFamily="18" charset="0"/>
                <a:ea typeface="微软雅黑" pitchFamily="34" charset="-122"/>
              </a:rPr>
              <a:t>млн. руб.</a:t>
            </a:r>
            <a:endParaRPr lang="zh-CN" altLang="en-US" kern="0" dirty="0">
              <a:solidFill>
                <a:srgbClr val="2B6F7D"/>
              </a:solidFill>
              <a:latin typeface="Liberation Serif" pitchFamily="18" charset="0"/>
              <a:ea typeface="微软雅黑" pitchFamily="34" charset="-122"/>
            </a:endParaRPr>
          </a:p>
        </p:txBody>
      </p:sp>
      <p:graphicFrame>
        <p:nvGraphicFramePr>
          <p:cNvPr id="7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436934"/>
              </p:ext>
            </p:extLst>
          </p:nvPr>
        </p:nvGraphicFramePr>
        <p:xfrm>
          <a:off x="1839877" y="5429256"/>
          <a:ext cx="4259207" cy="231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668323"/>
              </p:ext>
            </p:extLst>
          </p:nvPr>
        </p:nvGraphicFramePr>
        <p:xfrm>
          <a:off x="7769231" y="5500694"/>
          <a:ext cx="45717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组合 30"/>
          <p:cNvGrpSpPr/>
          <p:nvPr/>
        </p:nvGrpSpPr>
        <p:grpSpPr>
          <a:xfrm>
            <a:off x="9269429" y="2643174"/>
            <a:ext cx="3844025" cy="574015"/>
            <a:chOff x="3710491" y="1059582"/>
            <a:chExt cx="4101695" cy="599235"/>
          </a:xfrm>
          <a:effectLst/>
        </p:grpSpPr>
        <p:grpSp>
          <p:nvGrpSpPr>
            <p:cNvPr id="17" name="组合 31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77" name="圆角矩形 3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圆角矩形 113"/>
              <p:cNvSpPr/>
              <p:nvPr/>
            </p:nvSpPr>
            <p:spPr>
              <a:xfrm>
                <a:off x="5931371" y="1250028"/>
                <a:ext cx="1789931" cy="389241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139953" y="1268137"/>
                <a:ext cx="1970599" cy="35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altLang="zh-CN" b="1" kern="0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1 7</a:t>
                </a:r>
                <a:r>
                  <a:rPr lang="en-US" altLang="zh-CN" b="1" kern="0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12</a:t>
                </a:r>
                <a:r>
                  <a:rPr lang="ru-RU" altLang="zh-CN" b="1" kern="0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,5 млн. руб.</a:t>
                </a:r>
                <a:endParaRPr lang="zh-CN" altLang="en-US" b="1" kern="0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Liberation Serif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811404" y="1157464"/>
              <a:ext cx="1728128" cy="39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0008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kern="0" dirty="0">
                  <a:solidFill>
                    <a:sysClr val="window" lastClr="FFFFFF"/>
                  </a:solidFill>
                  <a:latin typeface="Liberation Serif" pitchFamily="18" charset="0"/>
                  <a:ea typeface="微软雅黑" panose="020B0503020204020204" pitchFamily="34" charset="-122"/>
                </a:rPr>
                <a:t>ДОТАЦИИ</a:t>
              </a:r>
              <a:endParaRPr lang="zh-CN" altLang="en-US" b="1" kern="0" dirty="0">
                <a:solidFill>
                  <a:sysClr val="window" lastClr="FFFFFF"/>
                </a:solidFill>
                <a:latin typeface="Liberation Serif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Freeform 5"/>
          <p:cNvSpPr>
            <a:spLocks/>
          </p:cNvSpPr>
          <p:nvPr/>
        </p:nvSpPr>
        <p:spPr bwMode="auto">
          <a:xfrm>
            <a:off x="2625695" y="2500298"/>
            <a:ext cx="562540" cy="2719108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49" tIns="45725" rIns="91449" bIns="45725" rtlCol="0" anchor="ctr"/>
          <a:lstStyle/>
          <a:p>
            <a:pPr algn="ctr" defTabSz="120008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22" name="组合 48"/>
          <p:cNvGrpSpPr/>
          <p:nvPr/>
        </p:nvGrpSpPr>
        <p:grpSpPr>
          <a:xfrm>
            <a:off x="9197991" y="3286116"/>
            <a:ext cx="3937740" cy="562574"/>
            <a:chOff x="3610495" y="1059582"/>
            <a:chExt cx="4201692" cy="599235"/>
          </a:xfrm>
          <a:effectLst/>
        </p:grpSpPr>
        <p:grpSp>
          <p:nvGrpSpPr>
            <p:cNvPr id="23" name="组合 49"/>
            <p:cNvGrpSpPr/>
            <p:nvPr/>
          </p:nvGrpSpPr>
          <p:grpSpPr>
            <a:xfrm>
              <a:off x="3610495" y="1059582"/>
              <a:ext cx="4201692" cy="599235"/>
              <a:chOff x="4050421" y="1170041"/>
              <a:chExt cx="3761939" cy="536519"/>
            </a:xfrm>
          </p:grpSpPr>
          <p:sp>
            <p:nvSpPr>
              <p:cNvPr id="83" name="圆角矩形 51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圆角矩形 113"/>
              <p:cNvSpPr/>
              <p:nvPr/>
            </p:nvSpPr>
            <p:spPr>
              <a:xfrm>
                <a:off x="5931371" y="1250029"/>
                <a:ext cx="1789931" cy="389241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050421" y="1253634"/>
                <a:ext cx="1842713" cy="35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zh-CN" b="1" kern="0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Microsoft YaHei" pitchFamily="34" charset="-122"/>
                  </a:rPr>
                  <a:t>7</a:t>
                </a:r>
                <a:r>
                  <a:rPr lang="en-US" altLang="zh-CN" b="1" kern="0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Microsoft YaHei" pitchFamily="34" charset="-122"/>
                  </a:rPr>
                  <a:t>72</a:t>
                </a:r>
                <a:r>
                  <a:rPr lang="ru-RU" altLang="zh-CN" b="1" kern="0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Microsoft YaHei" pitchFamily="34" charset="-122"/>
                  </a:rPr>
                  <a:t>,</a:t>
                </a:r>
                <a:r>
                  <a:rPr lang="en-US" altLang="zh-CN" b="1" kern="0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Microsoft YaHei" pitchFamily="34" charset="-122"/>
                  </a:rPr>
                  <a:t>4</a:t>
                </a:r>
                <a:r>
                  <a:rPr lang="ru-RU" altLang="zh-CN" b="1" kern="0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Microsoft YaHei" pitchFamily="34" charset="-122"/>
                  </a:rPr>
                  <a:t> млн. руб.</a:t>
                </a:r>
                <a:endParaRPr lang="zh-CN" altLang="en-US" b="1" kern="0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Liberation Serif" pitchFamily="18" charset="0"/>
                  <a:ea typeface="Microsoft YaHei" pitchFamily="34" charset="-122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5811403" y="1159455"/>
              <a:ext cx="2000782" cy="39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ysClr val="window" lastClr="FFFFFF"/>
                  </a:solidFill>
                  <a:latin typeface="Liberation Serif" pitchFamily="18" charset="0"/>
                  <a:ea typeface="微软雅黑" panose="020B0503020204020204" pitchFamily="34" charset="-122"/>
                </a:rPr>
                <a:t>СУБСИДИИ</a:t>
              </a:r>
              <a:endParaRPr lang="zh-CN" altLang="en-US" b="1" kern="0" dirty="0">
                <a:solidFill>
                  <a:sysClr val="window" lastClr="FFFFFF"/>
                </a:solidFill>
                <a:latin typeface="Liberation Serif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36"/>
          <p:cNvGrpSpPr/>
          <p:nvPr/>
        </p:nvGrpSpPr>
        <p:grpSpPr>
          <a:xfrm>
            <a:off x="9269429" y="3929058"/>
            <a:ext cx="3844025" cy="558358"/>
            <a:chOff x="3720963" y="2324916"/>
            <a:chExt cx="4116576" cy="599235"/>
          </a:xfrm>
          <a:effectLst/>
        </p:grpSpPr>
        <p:grpSp>
          <p:nvGrpSpPr>
            <p:cNvPr id="29" name="组合 37"/>
            <p:cNvGrpSpPr/>
            <p:nvPr/>
          </p:nvGrpSpPr>
          <p:grpSpPr>
            <a:xfrm>
              <a:off x="3720963" y="2324916"/>
              <a:ext cx="4101695" cy="599235"/>
              <a:chOff x="4139952" y="1170041"/>
              <a:chExt cx="3672408" cy="536519"/>
            </a:xfrm>
          </p:grpSpPr>
          <p:sp>
            <p:nvSpPr>
              <p:cNvPr id="90" name="圆角矩形 39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圆角矩形 113"/>
              <p:cNvSpPr/>
              <p:nvPr/>
            </p:nvSpPr>
            <p:spPr>
              <a:xfrm>
                <a:off x="5937870" y="1250028"/>
                <a:ext cx="1783435" cy="389242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139953" y="1260133"/>
                <a:ext cx="1887854" cy="360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kern="0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4</a:t>
                </a:r>
                <a:r>
                  <a:rPr lang="ru-RU" altLang="zh-CN" b="1" kern="0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kern="0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569</a:t>
                </a:r>
                <a:r>
                  <a:rPr lang="ru-RU" altLang="zh-CN" b="1" kern="0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b="1" kern="0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5</a:t>
                </a:r>
                <a:r>
                  <a:rPr lang="ru-RU" altLang="zh-CN" b="1" kern="0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 млн. руб.</a:t>
                </a:r>
                <a:endParaRPr lang="zh-CN" altLang="en-US" b="1" kern="0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Liberation Serif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5729094" y="2425543"/>
              <a:ext cx="2108445" cy="40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ysClr val="window" lastClr="FFFFFF"/>
                  </a:solidFill>
                  <a:latin typeface="Liberation Serif" pitchFamily="18" charset="0"/>
                  <a:ea typeface="微软雅黑" panose="020B0503020204020204" pitchFamily="34" charset="-122"/>
                </a:rPr>
                <a:t>СУБВЕНЦИИ</a:t>
              </a:r>
              <a:endParaRPr lang="zh-CN" altLang="en-US" b="1" kern="0" dirty="0">
                <a:solidFill>
                  <a:sysClr val="window" lastClr="FFFFFF"/>
                </a:solidFill>
                <a:latin typeface="Liberation Serif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84" name="组合 42"/>
          <p:cNvGrpSpPr/>
          <p:nvPr/>
        </p:nvGrpSpPr>
        <p:grpSpPr>
          <a:xfrm>
            <a:off x="9197991" y="4572000"/>
            <a:ext cx="3937744" cy="545972"/>
            <a:chOff x="3609661" y="3590238"/>
            <a:chExt cx="4236611" cy="599241"/>
          </a:xfrm>
          <a:effectLst/>
        </p:grpSpPr>
        <p:grpSp>
          <p:nvGrpSpPr>
            <p:cNvPr id="16385" name="组合 43"/>
            <p:cNvGrpSpPr/>
            <p:nvPr/>
          </p:nvGrpSpPr>
          <p:grpSpPr>
            <a:xfrm>
              <a:off x="3609661" y="3590244"/>
              <a:ext cx="4202526" cy="599235"/>
              <a:chOff x="4049674" y="1170037"/>
              <a:chExt cx="3762686" cy="536519"/>
            </a:xfrm>
          </p:grpSpPr>
          <p:sp>
            <p:nvSpPr>
              <p:cNvPr id="96" name="圆角矩形 45"/>
              <p:cNvSpPr/>
              <p:nvPr/>
            </p:nvSpPr>
            <p:spPr>
              <a:xfrm>
                <a:off x="4139952" y="1170037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圆角矩形 113"/>
              <p:cNvSpPr/>
              <p:nvPr/>
            </p:nvSpPr>
            <p:spPr>
              <a:xfrm>
                <a:off x="5903249" y="1250027"/>
                <a:ext cx="1818056" cy="389241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flat" cmpd="sng" algn="ctr">
                <a:noFill/>
                <a:prstDash val="solid"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49674" y="1262173"/>
                <a:ext cx="2077251" cy="36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000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zh-CN" b="1" kern="0" dirty="0"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6</a:t>
                </a:r>
                <a:r>
                  <a:rPr lang="en-US" altLang="zh-CN" b="1" kern="0" dirty="0"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21</a:t>
                </a:r>
                <a:r>
                  <a:rPr lang="ru-RU" altLang="zh-CN" b="1" kern="0" dirty="0"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b="1" kern="0" dirty="0"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4</a:t>
                </a:r>
                <a:r>
                  <a:rPr lang="ru-RU" altLang="zh-CN" b="1" kern="0" dirty="0"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Liberation Serif" pitchFamily="18" charset="0"/>
                    <a:ea typeface="微软雅黑" panose="020B0503020204020204" pitchFamily="34" charset="-122"/>
                  </a:rPr>
                  <a:t> млн. руб.</a:t>
                </a:r>
                <a:endParaRPr lang="zh-CN" altLang="en-US" b="1" kern="0" dirty="0">
                  <a:solidFill>
                    <a:schemeClr val="accent2">
                      <a:lumMod val="75000"/>
                    </a:scheme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Liberation Serif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5581439" y="3590238"/>
              <a:ext cx="2264833" cy="589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altLang="zh-CN" sz="1400" b="1" kern="0" dirty="0">
                  <a:solidFill>
                    <a:sysClr val="window" lastClr="FFFFFF"/>
                  </a:solidFill>
                  <a:latin typeface="Liberation Serif" pitchFamily="18" charset="0"/>
                  <a:ea typeface="微软雅黑" panose="020B0503020204020204" pitchFamily="34" charset="-122"/>
                </a:rPr>
                <a:t>ИНЫЕ  МЕЖБЮДЖ.</a:t>
              </a:r>
            </a:p>
            <a:p>
              <a:pPr lvl="0">
                <a:defRPr/>
              </a:pPr>
              <a:r>
                <a:rPr lang="ru-RU" altLang="zh-CN" sz="1400" b="1" kern="0" dirty="0">
                  <a:solidFill>
                    <a:sysClr val="window" lastClr="FFFFFF"/>
                  </a:solidFill>
                  <a:latin typeface="Liberation Serif" pitchFamily="18" charset="0"/>
                  <a:ea typeface="微软雅黑" panose="020B0503020204020204" pitchFamily="34" charset="-122"/>
                </a:rPr>
                <a:t>ТРАНСФЕРТЫ</a:t>
              </a:r>
              <a:endParaRPr lang="zh-CN" altLang="en-US" sz="1400" b="1" kern="0" dirty="0">
                <a:solidFill>
                  <a:sysClr val="window" lastClr="FFFFFF"/>
                </a:solidFill>
                <a:latin typeface="Liberation Serif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Freeform 5"/>
          <p:cNvSpPr>
            <a:spLocks/>
          </p:cNvSpPr>
          <p:nvPr/>
        </p:nvSpPr>
        <p:spPr bwMode="auto">
          <a:xfrm>
            <a:off x="8912239" y="2500298"/>
            <a:ext cx="562540" cy="2719108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49" tIns="45725" rIns="91449" bIns="45725" rtlCol="0" anchor="ctr"/>
          <a:lstStyle/>
          <a:p>
            <a:pPr algn="ctr" defTabSz="120008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68" name="Скругленный прямоугольник 4"/>
          <p:cNvSpPr/>
          <p:nvPr/>
        </p:nvSpPr>
        <p:spPr>
          <a:xfrm>
            <a:off x="7912107" y="642910"/>
            <a:ext cx="4392028" cy="10001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1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0003" tIns="45725" rIns="60003" bIns="45725" spcCol="1270" anchor="ctr"/>
          <a:lstStyle/>
          <a:p>
            <a:pPr algn="ctr"/>
            <a:r>
              <a:rPr lang="ru-RU" altLang="ru-RU" sz="2600" b="1" dirty="0">
                <a:solidFill>
                  <a:schemeClr val="accent5">
                    <a:lumMod val="75000"/>
                  </a:schemeClr>
                </a:solidFill>
                <a:latin typeface="Liberation Serif" pitchFamily="18" charset="0"/>
              </a:rPr>
              <a:t>Безвозмездные поступления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0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Дата 5"/>
          <p:cNvSpPr>
            <a:spLocks noGrp="1"/>
          </p:cNvSpPr>
          <p:nvPr>
            <p:ph type="dt" sz="half" idx="10"/>
          </p:nvPr>
        </p:nvSpPr>
        <p:spPr bwMode="auto">
          <a:xfrm>
            <a:off x="1027621" y="8157296"/>
            <a:ext cx="1556392" cy="5625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9464" name="Дата 5"/>
          <p:cNvSpPr txBox="1">
            <a:spLocks/>
          </p:cNvSpPr>
          <p:nvPr/>
        </p:nvSpPr>
        <p:spPr bwMode="auto">
          <a:xfrm>
            <a:off x="10999141" y="8063533"/>
            <a:ext cx="1743863" cy="66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93" tIns="59996" rIns="119993" bIns="59996" anchor="ctr"/>
          <a:lstStyle/>
          <a:p>
            <a:pPr algn="ctr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4"/>
          <p:cNvSpPr/>
          <p:nvPr/>
        </p:nvSpPr>
        <p:spPr>
          <a:xfrm>
            <a:off x="6277998" y="375018"/>
            <a:ext cx="6375457" cy="1031386"/>
          </a:xfrm>
          <a:prstGeom prst="rect">
            <a:avLst/>
          </a:prstGeom>
          <a:gradFill>
            <a:gsLst>
              <a:gs pos="42000">
                <a:schemeClr val="accent1">
                  <a:lumMod val="60000"/>
                  <a:lumOff val="40000"/>
                </a:schemeClr>
              </a:gs>
              <a:gs pos="88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ctr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0003" tIns="45725" rIns="60003" bIns="45725" spcCol="1270" anchor="ctr"/>
          <a:lstStyle/>
          <a:p>
            <a:pPr algn="ctr" eaLnBrk="0" hangingPunct="0"/>
            <a:r>
              <a:rPr lang="ru-RU" altLang="ru-RU" sz="2600" b="1" dirty="0">
                <a:solidFill>
                  <a:schemeClr val="accent5">
                    <a:lumMod val="75000"/>
                  </a:schemeClr>
                </a:solidFill>
                <a:latin typeface="Liberation Serif" pitchFamily="18" charset="0"/>
              </a:rPr>
              <a:t>Структура расходной части бюджета</a:t>
            </a:r>
            <a:endParaRPr lang="ru-RU" altLang="ru-RU" sz="2600" b="1" dirty="0">
              <a:solidFill>
                <a:schemeClr val="accent5">
                  <a:lumMod val="75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766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9914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000739"/>
              </p:ext>
            </p:extLst>
          </p:nvPr>
        </p:nvGraphicFramePr>
        <p:xfrm>
          <a:off x="977661" y="1781454"/>
          <a:ext cx="11675794" cy="570495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  <a:reflection blurRad="6350" stA="50000" endA="300" endPos="55500" dist="50800" dir="5400000" sy="-100000" algn="bl" rotWithShape="0"/>
                </a:effectLst>
                <a:tableStyleId>{5940675A-B579-460E-94D1-54222C63F5DA}</a:tableStyleId>
              </a:tblPr>
              <a:tblGrid>
                <a:gridCol w="5865400">
                  <a:extLst>
                    <a:ext uri="{9D8B030D-6E8A-4147-A177-3AD203B41FA5}">
                      <a16:colId xmlns:a16="http://schemas.microsoft.com/office/drawing/2014/main" val="727687368"/>
                    </a:ext>
                  </a:extLst>
                </a:gridCol>
                <a:gridCol w="5810394">
                  <a:extLst>
                    <a:ext uri="{9D8B030D-6E8A-4147-A177-3AD203B41FA5}">
                      <a16:colId xmlns:a16="http://schemas.microsoft.com/office/drawing/2014/main" val="514730633"/>
                    </a:ext>
                  </a:extLst>
                </a:gridCol>
              </a:tblGrid>
              <a:tr h="790087">
                <a:tc>
                  <a:txBody>
                    <a:bodyPr/>
                    <a:lstStyle/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Расходы на решение общегосударственных вопросов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исполнены в сумме 554,6 млн. руб.</a:t>
                      </a:r>
                    </a:p>
                  </a:txBody>
                  <a:tcPr marL="120008" marR="120008" marT="60008" marB="60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Расходы на сферу образования исполнены в сумме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6 089,8 млн. руб.</a:t>
                      </a:r>
                    </a:p>
                  </a:txBody>
                  <a:tcPr marL="120008" marR="120008" marT="60008" marB="60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6877918"/>
                  </a:ext>
                </a:extLst>
              </a:tr>
              <a:tr h="991398">
                <a:tc>
                  <a:txBody>
                    <a:bodyPr/>
                    <a:lstStyle/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Расходы на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национальную безопасность и правоохранительную деятельность и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сполнены в сумме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9,6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</a:p>
                  </a:txBody>
                  <a:tcPr marL="120008" marR="120008" marT="60008" marB="60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Расходы на развитие культуры, кинематографии исполнены в сумме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06,4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</a:p>
                  </a:txBody>
                  <a:tcPr marL="120008" marR="120008" marT="60008" marB="60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43093"/>
                  </a:ext>
                </a:extLst>
              </a:tr>
              <a:tr h="1058015">
                <a:tc>
                  <a:txBody>
                    <a:bodyPr/>
                    <a:lstStyle/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Расходы на мероприятия по развитию национальной экономики исполнены</a:t>
                      </a:r>
                    </a:p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в сумме 902,1 млн. руб.</a:t>
                      </a:r>
                    </a:p>
                  </a:txBody>
                  <a:tcPr marL="120008" marR="120008" marT="60008" marB="60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Расходы на социальную политику исполнены в сумме 870,5 млн. руб.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Liberation Serif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008" marR="120008" marT="60008" marB="60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456928"/>
                  </a:ext>
                </a:extLst>
              </a:tr>
              <a:tr h="1058015">
                <a:tc>
                  <a:txBody>
                    <a:bodyPr/>
                    <a:lstStyle/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Расходы на реализацию мероприятий в сфере жилищно-коммунального хозяйства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исполнены в сумме 1 405,6 млн. руб.</a:t>
                      </a:r>
                    </a:p>
                  </a:txBody>
                  <a:tcPr marL="120008" marR="120008" marT="60008" marB="60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Расходы на физическую культуру и спорт исполнены в сумме 752,6 млн. руб.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Liberation Serif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008" marR="120008" marT="60008" marB="60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7154428"/>
                  </a:ext>
                </a:extLst>
              </a:tr>
              <a:tr h="749427">
                <a:tc>
                  <a:txBody>
                    <a:bodyPr/>
                    <a:lstStyle/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Расходы на охрану окружающей среды исполнены в сумме 9,7 млн. руб.</a:t>
                      </a:r>
                    </a:p>
                  </a:txBody>
                  <a:tcPr marL="120008" marR="120008" marT="60008" marB="60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Расходы на  средства массовой информации исполнены в сумме 10,6 млн. руб.</a:t>
                      </a:r>
                    </a:p>
                  </a:txBody>
                  <a:tcPr marL="120008" marR="120008" marT="60008" marB="60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066840"/>
                  </a:ext>
                </a:extLst>
              </a:tr>
              <a:tr h="1058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1 362,0 млн.руб.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Liberation Serif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Liberation Serif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008" marR="120008" marT="60008" marB="60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87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 исполнены в сумме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Liberation Serif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</a:p>
                  </a:txBody>
                  <a:tcPr marL="120008" marR="120008" marT="60008" marB="60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18785"/>
                  </a:ext>
                </a:extLst>
              </a:tr>
            </a:tbl>
          </a:graphicData>
        </a:graphic>
      </p:graphicFrame>
      <p:grpSp>
        <p:nvGrpSpPr>
          <p:cNvPr id="14" name="Group 27"/>
          <p:cNvGrpSpPr>
            <a:grpSpLocks noChangeAspect="1"/>
          </p:cNvGrpSpPr>
          <p:nvPr/>
        </p:nvGrpSpPr>
        <p:grpSpPr bwMode="auto">
          <a:xfrm>
            <a:off x="1017834" y="1840228"/>
            <a:ext cx="473343" cy="519750"/>
            <a:chOff x="3811" y="2125"/>
            <a:chExt cx="61" cy="67"/>
          </a:xfrm>
          <a:solidFill>
            <a:schemeClr val="accent2">
              <a:lumMod val="75000"/>
            </a:schemeClr>
          </a:solidFill>
          <a:effectLst/>
        </p:grpSpPr>
        <p:sp>
          <p:nvSpPr>
            <p:cNvPr id="15" name="Freeform 28"/>
            <p:cNvSpPr>
              <a:spLocks noEditPoints="1"/>
            </p:cNvSpPr>
            <p:nvPr/>
          </p:nvSpPr>
          <p:spPr bwMode="auto">
            <a:xfrm>
              <a:off x="3811" y="2125"/>
              <a:ext cx="61" cy="67"/>
            </a:xfrm>
            <a:custGeom>
              <a:avLst/>
              <a:gdLst>
                <a:gd name="T0" fmla="*/ 20 w 23"/>
                <a:gd name="T1" fmla="*/ 14 h 25"/>
                <a:gd name="T2" fmla="*/ 18 w 23"/>
                <a:gd name="T3" fmla="*/ 20 h 25"/>
                <a:gd name="T4" fmla="*/ 17 w 23"/>
                <a:gd name="T5" fmla="*/ 16 h 25"/>
                <a:gd name="T6" fmla="*/ 15 w 23"/>
                <a:gd name="T7" fmla="*/ 15 h 25"/>
                <a:gd name="T8" fmla="*/ 15 w 23"/>
                <a:gd name="T9" fmla="*/ 15 h 25"/>
                <a:gd name="T10" fmla="*/ 14 w 23"/>
                <a:gd name="T11" fmla="*/ 15 h 25"/>
                <a:gd name="T12" fmla="*/ 13 w 23"/>
                <a:gd name="T13" fmla="*/ 17 h 25"/>
                <a:gd name="T14" fmla="*/ 12 w 23"/>
                <a:gd name="T15" fmla="*/ 18 h 25"/>
                <a:gd name="T16" fmla="*/ 12 w 23"/>
                <a:gd name="T17" fmla="*/ 15 h 25"/>
                <a:gd name="T18" fmla="*/ 12 w 23"/>
                <a:gd name="T19" fmla="*/ 15 h 25"/>
                <a:gd name="T20" fmla="*/ 12 w 23"/>
                <a:gd name="T21" fmla="*/ 15 h 25"/>
                <a:gd name="T22" fmla="*/ 11 w 23"/>
                <a:gd name="T23" fmla="*/ 15 h 25"/>
                <a:gd name="T24" fmla="*/ 11 w 23"/>
                <a:gd name="T25" fmla="*/ 15 h 25"/>
                <a:gd name="T26" fmla="*/ 11 w 23"/>
                <a:gd name="T27" fmla="*/ 18 h 25"/>
                <a:gd name="T28" fmla="*/ 11 w 23"/>
                <a:gd name="T29" fmla="*/ 17 h 25"/>
                <a:gd name="T30" fmla="*/ 10 w 23"/>
                <a:gd name="T31" fmla="*/ 15 h 25"/>
                <a:gd name="T32" fmla="*/ 8 w 23"/>
                <a:gd name="T33" fmla="*/ 15 h 25"/>
                <a:gd name="T34" fmla="*/ 8 w 23"/>
                <a:gd name="T35" fmla="*/ 15 h 25"/>
                <a:gd name="T36" fmla="*/ 6 w 23"/>
                <a:gd name="T37" fmla="*/ 16 h 25"/>
                <a:gd name="T38" fmla="*/ 5 w 23"/>
                <a:gd name="T39" fmla="*/ 20 h 25"/>
                <a:gd name="T40" fmla="*/ 3 w 23"/>
                <a:gd name="T41" fmla="*/ 14 h 25"/>
                <a:gd name="T42" fmla="*/ 12 w 23"/>
                <a:gd name="T43" fmla="*/ 5 h 25"/>
                <a:gd name="T44" fmla="*/ 12 w 23"/>
                <a:gd name="T45" fmla="*/ 6 h 25"/>
                <a:gd name="T46" fmla="*/ 13 w 23"/>
                <a:gd name="T47" fmla="*/ 7 h 25"/>
                <a:gd name="T48" fmla="*/ 14 w 23"/>
                <a:gd name="T49" fmla="*/ 6 h 25"/>
                <a:gd name="T50" fmla="*/ 16 w 23"/>
                <a:gd name="T51" fmla="*/ 5 h 25"/>
                <a:gd name="T52" fmla="*/ 17 w 23"/>
                <a:gd name="T53" fmla="*/ 4 h 25"/>
                <a:gd name="T54" fmla="*/ 17 w 23"/>
                <a:gd name="T55" fmla="*/ 3 h 25"/>
                <a:gd name="T56" fmla="*/ 16 w 23"/>
                <a:gd name="T57" fmla="*/ 2 h 25"/>
                <a:gd name="T58" fmla="*/ 14 w 23"/>
                <a:gd name="T59" fmla="*/ 1 h 25"/>
                <a:gd name="T60" fmla="*/ 13 w 23"/>
                <a:gd name="T61" fmla="*/ 0 h 25"/>
                <a:gd name="T62" fmla="*/ 12 w 23"/>
                <a:gd name="T63" fmla="*/ 1 h 25"/>
                <a:gd name="T64" fmla="*/ 12 w 23"/>
                <a:gd name="T65" fmla="*/ 2 h 25"/>
                <a:gd name="T66" fmla="*/ 0 w 23"/>
                <a:gd name="T67" fmla="*/ 14 h 25"/>
                <a:gd name="T68" fmla="*/ 12 w 23"/>
                <a:gd name="T69" fmla="*/ 25 h 25"/>
                <a:gd name="T70" fmla="*/ 23 w 23"/>
                <a:gd name="T71" fmla="*/ 14 h 25"/>
                <a:gd name="T72" fmla="*/ 20 w 23"/>
                <a:gd name="T73" fmla="*/ 14 h 25"/>
                <a:gd name="T74" fmla="*/ 15 w 23"/>
                <a:gd name="T75" fmla="*/ 18 h 25"/>
                <a:gd name="T76" fmla="*/ 15 w 23"/>
                <a:gd name="T77" fmla="*/ 18 h 25"/>
                <a:gd name="T78" fmla="*/ 15 w 23"/>
                <a:gd name="T79" fmla="*/ 22 h 25"/>
                <a:gd name="T80" fmla="*/ 15 w 23"/>
                <a:gd name="T81" fmla="*/ 22 h 25"/>
                <a:gd name="T82" fmla="*/ 15 w 23"/>
                <a:gd name="T83" fmla="*/ 18 h 25"/>
                <a:gd name="T84" fmla="*/ 15 w 23"/>
                <a:gd name="T85" fmla="*/ 18 h 25"/>
                <a:gd name="T86" fmla="*/ 8 w 23"/>
                <a:gd name="T87" fmla="*/ 18 h 25"/>
                <a:gd name="T88" fmla="*/ 8 w 23"/>
                <a:gd name="T89" fmla="*/ 22 h 25"/>
                <a:gd name="T90" fmla="*/ 7 w 23"/>
                <a:gd name="T91" fmla="*/ 21 h 25"/>
                <a:gd name="T92" fmla="*/ 8 w 23"/>
                <a:gd name="T93" fmla="*/ 18 h 25"/>
                <a:gd name="T94" fmla="*/ 8 w 23"/>
                <a:gd name="T95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5">
                  <a:moveTo>
                    <a:pt x="20" y="14"/>
                  </a:moveTo>
                  <a:cubicBezTo>
                    <a:pt x="20" y="16"/>
                    <a:pt x="19" y="19"/>
                    <a:pt x="18" y="20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7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6" y="17"/>
                    <a:pt x="5" y="18"/>
                    <a:pt x="5" y="20"/>
                  </a:cubicBezTo>
                  <a:cubicBezTo>
                    <a:pt x="4" y="18"/>
                    <a:pt x="3" y="16"/>
                    <a:pt x="3" y="14"/>
                  </a:cubicBezTo>
                  <a:cubicBezTo>
                    <a:pt x="3" y="9"/>
                    <a:pt x="7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2"/>
                    <a:pt x="0" y="7"/>
                    <a:pt x="0" y="14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8" y="25"/>
                    <a:pt x="23" y="20"/>
                    <a:pt x="23" y="14"/>
                  </a:cubicBezTo>
                  <a:lnTo>
                    <a:pt x="20" y="14"/>
                  </a:lnTo>
                  <a:close/>
                  <a:moveTo>
                    <a:pt x="15" y="18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lose/>
                  <a:moveTo>
                    <a:pt x="8" y="1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7" y="21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995" tIns="44998" rIns="89995" bIns="449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3835" y="2149"/>
              <a:ext cx="1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995" tIns="44998" rIns="89995" bIns="449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57"/>
          <p:cNvSpPr>
            <a:spLocks noEditPoints="1"/>
          </p:cNvSpPr>
          <p:nvPr/>
        </p:nvSpPr>
        <p:spPr bwMode="auto">
          <a:xfrm>
            <a:off x="1024722" y="2647755"/>
            <a:ext cx="519718" cy="47250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30618" tIns="65311" rIns="130618" bIns="653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组合 35">
            <a:extLst>
              <a:ext uri="{FF2B5EF4-FFF2-40B4-BE49-F238E27FC236}">
                <a16:creationId xmlns:a16="http://schemas.microsoft.com/office/drawing/2014/main" id="{9FF45BCC-A257-4DBE-8470-7FEFB507696B}"/>
              </a:ext>
            </a:extLst>
          </p:cNvPr>
          <p:cNvGrpSpPr/>
          <p:nvPr/>
        </p:nvGrpSpPr>
        <p:grpSpPr>
          <a:xfrm>
            <a:off x="959720" y="3750306"/>
            <a:ext cx="472472" cy="472500"/>
            <a:chOff x="6967126" y="4092464"/>
            <a:chExt cx="453105" cy="448433"/>
          </a:xfrm>
          <a:solidFill>
            <a:schemeClr val="accent2">
              <a:lumMod val="75000"/>
            </a:schemeClr>
          </a:solidFill>
        </p:grpSpPr>
        <p:sp>
          <p:nvSpPr>
            <p:cNvPr id="23" name="Freeform 136">
              <a:extLst>
                <a:ext uri="{FF2B5EF4-FFF2-40B4-BE49-F238E27FC236}">
                  <a16:creationId xmlns:a16="http://schemas.microsoft.com/office/drawing/2014/main" id="{91001450-15E0-4A5B-B49B-508ADBDCC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6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37">
              <a:extLst>
                <a:ext uri="{FF2B5EF4-FFF2-40B4-BE49-F238E27FC236}">
                  <a16:creationId xmlns:a16="http://schemas.microsoft.com/office/drawing/2014/main" id="{C133EF29-F905-48C7-A30C-18E8F7DC2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6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Freeform 7">
            <a:extLst>
              <a:ext uri="{FF2B5EF4-FFF2-40B4-BE49-F238E27FC236}">
                <a16:creationId xmlns:a16="http://schemas.microsoft.com/office/drawing/2014/main" id="{0B223D2C-E100-456D-AEEB-5A0C2510263E}"/>
              </a:ext>
            </a:extLst>
          </p:cNvPr>
          <p:cNvSpPr>
            <a:spLocks noEditPoints="1"/>
          </p:cNvSpPr>
          <p:nvPr/>
        </p:nvSpPr>
        <p:spPr bwMode="auto">
          <a:xfrm>
            <a:off x="959720" y="4694222"/>
            <a:ext cx="614213" cy="519750"/>
          </a:xfrm>
          <a:custGeom>
            <a:avLst/>
            <a:gdLst>
              <a:gd name="T0" fmla="*/ 224 w 390"/>
              <a:gd name="T1" fmla="*/ 323 h 323"/>
              <a:gd name="T2" fmla="*/ 224 w 390"/>
              <a:gd name="T3" fmla="*/ 255 h 323"/>
              <a:gd name="T4" fmla="*/ 167 w 390"/>
              <a:gd name="T5" fmla="*/ 255 h 323"/>
              <a:gd name="T6" fmla="*/ 167 w 390"/>
              <a:gd name="T7" fmla="*/ 323 h 323"/>
              <a:gd name="T8" fmla="*/ 74 w 390"/>
              <a:gd name="T9" fmla="*/ 323 h 323"/>
              <a:gd name="T10" fmla="*/ 74 w 390"/>
              <a:gd name="T11" fmla="*/ 203 h 323"/>
              <a:gd name="T12" fmla="*/ 74 w 390"/>
              <a:gd name="T13" fmla="*/ 176 h 323"/>
              <a:gd name="T14" fmla="*/ 74 w 390"/>
              <a:gd name="T15" fmla="*/ 171 h 323"/>
              <a:gd name="T16" fmla="*/ 69 w 390"/>
              <a:gd name="T17" fmla="*/ 171 h 323"/>
              <a:gd name="T18" fmla="*/ 0 w 390"/>
              <a:gd name="T19" fmla="*/ 171 h 323"/>
              <a:gd name="T20" fmla="*/ 187 w 390"/>
              <a:gd name="T21" fmla="*/ 0 h 323"/>
              <a:gd name="T22" fmla="*/ 247 w 390"/>
              <a:gd name="T23" fmla="*/ 50 h 323"/>
              <a:gd name="T24" fmla="*/ 247 w 390"/>
              <a:gd name="T25" fmla="*/ 50 h 323"/>
              <a:gd name="T26" fmla="*/ 258 w 390"/>
              <a:gd name="T27" fmla="*/ 60 h 323"/>
              <a:gd name="T28" fmla="*/ 258 w 390"/>
              <a:gd name="T29" fmla="*/ 13 h 323"/>
              <a:gd name="T30" fmla="*/ 298 w 390"/>
              <a:gd name="T31" fmla="*/ 13 h 323"/>
              <a:gd name="T32" fmla="*/ 297 w 390"/>
              <a:gd name="T33" fmla="*/ 93 h 323"/>
              <a:gd name="T34" fmla="*/ 390 w 390"/>
              <a:gd name="T35" fmla="*/ 171 h 323"/>
              <a:gd name="T36" fmla="*/ 317 w 390"/>
              <a:gd name="T37" fmla="*/ 171 h 323"/>
              <a:gd name="T38" fmla="*/ 317 w 390"/>
              <a:gd name="T39" fmla="*/ 216 h 323"/>
              <a:gd name="T40" fmla="*/ 317 w 390"/>
              <a:gd name="T41" fmla="*/ 296 h 323"/>
              <a:gd name="T42" fmla="*/ 317 w 390"/>
              <a:gd name="T43" fmla="*/ 323 h 323"/>
              <a:gd name="T44" fmla="*/ 224 w 390"/>
              <a:gd name="T45" fmla="*/ 323 h 323"/>
              <a:gd name="T46" fmla="*/ 242 w 390"/>
              <a:gd name="T47" fmla="*/ 241 h 323"/>
              <a:gd name="T48" fmla="*/ 296 w 390"/>
              <a:gd name="T49" fmla="*/ 241 h 323"/>
              <a:gd name="T50" fmla="*/ 296 w 390"/>
              <a:gd name="T51" fmla="*/ 187 h 323"/>
              <a:gd name="T52" fmla="*/ 242 w 390"/>
              <a:gd name="T53" fmla="*/ 187 h 323"/>
              <a:gd name="T54" fmla="*/ 242 w 390"/>
              <a:gd name="T55" fmla="*/ 241 h 323"/>
              <a:gd name="T56" fmla="*/ 95 w 390"/>
              <a:gd name="T57" fmla="*/ 208 h 323"/>
              <a:gd name="T58" fmla="*/ 95 w 390"/>
              <a:gd name="T59" fmla="*/ 231 h 323"/>
              <a:gd name="T60" fmla="*/ 95 w 390"/>
              <a:gd name="T61" fmla="*/ 241 h 323"/>
              <a:gd name="T62" fmla="*/ 150 w 390"/>
              <a:gd name="T63" fmla="*/ 241 h 323"/>
              <a:gd name="T64" fmla="*/ 150 w 390"/>
              <a:gd name="T65" fmla="*/ 187 h 323"/>
              <a:gd name="T66" fmla="*/ 95 w 390"/>
              <a:gd name="T67" fmla="*/ 187 h 323"/>
              <a:gd name="T68" fmla="*/ 95 w 390"/>
              <a:gd name="T69" fmla="*/ 208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0" h="323">
                <a:moveTo>
                  <a:pt x="224" y="323"/>
                </a:moveTo>
                <a:cubicBezTo>
                  <a:pt x="224" y="255"/>
                  <a:pt x="224" y="255"/>
                  <a:pt x="224" y="255"/>
                </a:cubicBezTo>
                <a:cubicBezTo>
                  <a:pt x="167" y="255"/>
                  <a:pt x="167" y="255"/>
                  <a:pt x="167" y="255"/>
                </a:cubicBezTo>
                <a:cubicBezTo>
                  <a:pt x="167" y="323"/>
                  <a:pt x="167" y="323"/>
                  <a:pt x="167" y="323"/>
                </a:cubicBezTo>
                <a:cubicBezTo>
                  <a:pt x="74" y="323"/>
                  <a:pt x="74" y="323"/>
                  <a:pt x="74" y="323"/>
                </a:cubicBezTo>
                <a:cubicBezTo>
                  <a:pt x="74" y="244"/>
                  <a:pt x="74" y="216"/>
                  <a:pt x="74" y="203"/>
                </a:cubicBezTo>
                <a:cubicBezTo>
                  <a:pt x="74" y="192"/>
                  <a:pt x="74" y="192"/>
                  <a:pt x="74" y="176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187" y="0"/>
                  <a:pt x="187" y="0"/>
                  <a:pt x="187" y="0"/>
                </a:cubicBezTo>
                <a:cubicBezTo>
                  <a:pt x="247" y="50"/>
                  <a:pt x="247" y="50"/>
                  <a:pt x="247" y="50"/>
                </a:cubicBezTo>
                <a:cubicBezTo>
                  <a:pt x="247" y="50"/>
                  <a:pt x="247" y="50"/>
                  <a:pt x="247" y="50"/>
                </a:cubicBezTo>
                <a:cubicBezTo>
                  <a:pt x="258" y="60"/>
                  <a:pt x="258" y="60"/>
                  <a:pt x="258" y="60"/>
                </a:cubicBezTo>
                <a:cubicBezTo>
                  <a:pt x="258" y="13"/>
                  <a:pt x="258" y="13"/>
                  <a:pt x="258" y="13"/>
                </a:cubicBezTo>
                <a:cubicBezTo>
                  <a:pt x="298" y="13"/>
                  <a:pt x="298" y="13"/>
                  <a:pt x="298" y="13"/>
                </a:cubicBezTo>
                <a:cubicBezTo>
                  <a:pt x="297" y="93"/>
                  <a:pt x="297" y="93"/>
                  <a:pt x="297" y="93"/>
                </a:cubicBezTo>
                <a:cubicBezTo>
                  <a:pt x="390" y="171"/>
                  <a:pt x="390" y="171"/>
                  <a:pt x="390" y="171"/>
                </a:cubicBezTo>
                <a:cubicBezTo>
                  <a:pt x="317" y="171"/>
                  <a:pt x="317" y="171"/>
                  <a:pt x="317" y="171"/>
                </a:cubicBezTo>
                <a:cubicBezTo>
                  <a:pt x="317" y="216"/>
                  <a:pt x="317" y="216"/>
                  <a:pt x="317" y="216"/>
                </a:cubicBezTo>
                <a:cubicBezTo>
                  <a:pt x="317" y="261"/>
                  <a:pt x="317" y="261"/>
                  <a:pt x="317" y="296"/>
                </a:cubicBezTo>
                <a:cubicBezTo>
                  <a:pt x="317" y="323"/>
                  <a:pt x="317" y="323"/>
                  <a:pt x="317" y="323"/>
                </a:cubicBezTo>
                <a:lnTo>
                  <a:pt x="224" y="323"/>
                </a:lnTo>
                <a:close/>
                <a:moveTo>
                  <a:pt x="242" y="241"/>
                </a:moveTo>
                <a:cubicBezTo>
                  <a:pt x="296" y="241"/>
                  <a:pt x="296" y="241"/>
                  <a:pt x="296" y="241"/>
                </a:cubicBezTo>
                <a:cubicBezTo>
                  <a:pt x="296" y="187"/>
                  <a:pt x="296" y="187"/>
                  <a:pt x="296" y="187"/>
                </a:cubicBezTo>
                <a:cubicBezTo>
                  <a:pt x="242" y="187"/>
                  <a:pt x="242" y="187"/>
                  <a:pt x="242" y="187"/>
                </a:cubicBezTo>
                <a:lnTo>
                  <a:pt x="242" y="241"/>
                </a:lnTo>
                <a:close/>
                <a:moveTo>
                  <a:pt x="95" y="208"/>
                </a:moveTo>
                <a:cubicBezTo>
                  <a:pt x="95" y="224"/>
                  <a:pt x="95" y="224"/>
                  <a:pt x="95" y="231"/>
                </a:cubicBezTo>
                <a:cubicBezTo>
                  <a:pt x="95" y="241"/>
                  <a:pt x="95" y="241"/>
                  <a:pt x="95" y="241"/>
                </a:cubicBezTo>
                <a:cubicBezTo>
                  <a:pt x="150" y="241"/>
                  <a:pt x="150" y="241"/>
                  <a:pt x="150" y="241"/>
                </a:cubicBezTo>
                <a:cubicBezTo>
                  <a:pt x="150" y="187"/>
                  <a:pt x="150" y="187"/>
                  <a:pt x="150" y="187"/>
                </a:cubicBezTo>
                <a:cubicBezTo>
                  <a:pt x="95" y="187"/>
                  <a:pt x="95" y="187"/>
                  <a:pt x="95" y="187"/>
                </a:cubicBezTo>
                <a:lnTo>
                  <a:pt x="95" y="20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0006" tIns="60003" rIns="120006" bIns="60003" numCol="1" anchor="t" anchorCtr="0" compatLnSpc="1">
            <a:prstTxWarp prst="textNoShape">
              <a:avLst/>
            </a:prstTxWarp>
          </a:bodyPr>
          <a:lstStyle/>
          <a:p>
            <a:pPr defTabSz="120008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Freeform 53"/>
          <p:cNvSpPr>
            <a:spLocks/>
          </p:cNvSpPr>
          <p:nvPr/>
        </p:nvSpPr>
        <p:spPr bwMode="auto">
          <a:xfrm>
            <a:off x="937745" y="5833685"/>
            <a:ext cx="566966" cy="378000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30618" tIns="65311" rIns="130618" bIns="653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7"/>
          <p:cNvSpPr>
            <a:spLocks noEditPoints="1"/>
          </p:cNvSpPr>
          <p:nvPr/>
        </p:nvSpPr>
        <p:spPr bwMode="auto">
          <a:xfrm>
            <a:off x="6883384" y="3638152"/>
            <a:ext cx="472472" cy="472500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81401" tIns="90700" rIns="181401" bIns="9070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 kern="0" dirty="0">
              <a:solidFill>
                <a:schemeClr val="accent1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8" name="任意多边形 40">
            <a:extLst>
              <a:ext uri="{FF2B5EF4-FFF2-40B4-BE49-F238E27FC236}">
                <a16:creationId xmlns:a16="http://schemas.microsoft.com/office/drawing/2014/main" id="{FC8EF40A-5EA7-444B-A180-53B9645C5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830" y="5726264"/>
            <a:ext cx="519718" cy="378000"/>
          </a:xfrm>
          <a:custGeom>
            <a:avLst/>
            <a:gdLst>
              <a:gd name="connsiteX0" fmla="*/ 290196 w 2438400"/>
              <a:gd name="connsiteY0" fmla="*/ 0 h 1774825"/>
              <a:gd name="connsiteX1" fmla="*/ 2151973 w 2438400"/>
              <a:gd name="connsiteY1" fmla="*/ 0 h 1774825"/>
              <a:gd name="connsiteX2" fmla="*/ 2438400 w 2438400"/>
              <a:gd name="connsiteY2" fmla="*/ 286384 h 1774825"/>
              <a:gd name="connsiteX3" fmla="*/ 2438400 w 2438400"/>
              <a:gd name="connsiteY3" fmla="*/ 1484673 h 1774825"/>
              <a:gd name="connsiteX4" fmla="*/ 2151973 w 2438400"/>
              <a:gd name="connsiteY4" fmla="*/ 1774825 h 1774825"/>
              <a:gd name="connsiteX5" fmla="*/ 290196 w 2438400"/>
              <a:gd name="connsiteY5" fmla="*/ 1774825 h 1774825"/>
              <a:gd name="connsiteX6" fmla="*/ 0 w 2438400"/>
              <a:gd name="connsiteY6" fmla="*/ 1484673 h 1774825"/>
              <a:gd name="connsiteX7" fmla="*/ 0 w 2438400"/>
              <a:gd name="connsiteY7" fmla="*/ 286384 h 1774825"/>
              <a:gd name="connsiteX8" fmla="*/ 290196 w 2438400"/>
              <a:gd name="connsiteY8" fmla="*/ 0 h 1774825"/>
              <a:gd name="connsiteX9" fmla="*/ 471488 w 2438400"/>
              <a:gd name="connsiteY9" fmla="*/ 425450 h 1774825"/>
              <a:gd name="connsiteX10" fmla="*/ 471488 w 2438400"/>
              <a:gd name="connsiteY10" fmla="*/ 598488 h 1774825"/>
              <a:gd name="connsiteX11" fmla="*/ 1971676 w 2438400"/>
              <a:gd name="connsiteY11" fmla="*/ 598488 h 1774825"/>
              <a:gd name="connsiteX12" fmla="*/ 1971676 w 2438400"/>
              <a:gd name="connsiteY12" fmla="*/ 425450 h 1774825"/>
              <a:gd name="connsiteX13" fmla="*/ 471488 w 2438400"/>
              <a:gd name="connsiteY13" fmla="*/ 425450 h 1774825"/>
              <a:gd name="connsiteX14" fmla="*/ 471488 w 2438400"/>
              <a:gd name="connsiteY14" fmla="*/ 801688 h 1774825"/>
              <a:gd name="connsiteX15" fmla="*/ 471488 w 2438400"/>
              <a:gd name="connsiteY15" fmla="*/ 971551 h 1774825"/>
              <a:gd name="connsiteX16" fmla="*/ 1971676 w 2438400"/>
              <a:gd name="connsiteY16" fmla="*/ 971551 h 1774825"/>
              <a:gd name="connsiteX17" fmla="*/ 1971676 w 2438400"/>
              <a:gd name="connsiteY17" fmla="*/ 801688 h 1774825"/>
              <a:gd name="connsiteX18" fmla="*/ 471488 w 2438400"/>
              <a:gd name="connsiteY18" fmla="*/ 801688 h 1774825"/>
              <a:gd name="connsiteX19" fmla="*/ 471488 w 2438400"/>
              <a:gd name="connsiteY19" fmla="*/ 1174750 h 1774825"/>
              <a:gd name="connsiteX20" fmla="*/ 471488 w 2438400"/>
              <a:gd name="connsiteY20" fmla="*/ 1347788 h 1774825"/>
              <a:gd name="connsiteX21" fmla="*/ 1971676 w 2438400"/>
              <a:gd name="connsiteY21" fmla="*/ 1347788 h 1774825"/>
              <a:gd name="connsiteX22" fmla="*/ 1971676 w 2438400"/>
              <a:gd name="connsiteY22" fmla="*/ 1174750 h 1774825"/>
              <a:gd name="connsiteX23" fmla="*/ 471488 w 2438400"/>
              <a:gd name="connsiteY23" fmla="*/ 1174750 h 177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38400" h="1774825">
                <a:moveTo>
                  <a:pt x="290196" y="0"/>
                </a:moveTo>
                <a:cubicBezTo>
                  <a:pt x="2151973" y="0"/>
                  <a:pt x="2151973" y="0"/>
                  <a:pt x="2151973" y="0"/>
                </a:cubicBezTo>
                <a:cubicBezTo>
                  <a:pt x="2310262" y="0"/>
                  <a:pt x="2438400" y="128119"/>
                  <a:pt x="2438400" y="286384"/>
                </a:cubicBezTo>
                <a:lnTo>
                  <a:pt x="2438400" y="1484673"/>
                </a:lnTo>
                <a:cubicBezTo>
                  <a:pt x="2438400" y="1646706"/>
                  <a:pt x="2310262" y="1774825"/>
                  <a:pt x="2151973" y="1774825"/>
                </a:cubicBezTo>
                <a:cubicBezTo>
                  <a:pt x="290196" y="1774825"/>
                  <a:pt x="290196" y="1774825"/>
                  <a:pt x="290196" y="1774825"/>
                </a:cubicBezTo>
                <a:cubicBezTo>
                  <a:pt x="131907" y="1774825"/>
                  <a:pt x="0" y="1646706"/>
                  <a:pt x="0" y="1484673"/>
                </a:cubicBezTo>
                <a:cubicBezTo>
                  <a:pt x="0" y="286384"/>
                  <a:pt x="0" y="286384"/>
                  <a:pt x="0" y="286384"/>
                </a:cubicBezTo>
                <a:cubicBezTo>
                  <a:pt x="0" y="128119"/>
                  <a:pt x="131907" y="0"/>
                  <a:pt x="290196" y="0"/>
                </a:cubicBezTo>
                <a:close/>
                <a:moveTo>
                  <a:pt x="471488" y="425450"/>
                </a:moveTo>
                <a:lnTo>
                  <a:pt x="471488" y="598488"/>
                </a:lnTo>
                <a:lnTo>
                  <a:pt x="1971676" y="598488"/>
                </a:lnTo>
                <a:lnTo>
                  <a:pt x="1971676" y="425450"/>
                </a:lnTo>
                <a:lnTo>
                  <a:pt x="471488" y="425450"/>
                </a:lnTo>
                <a:close/>
                <a:moveTo>
                  <a:pt x="471488" y="801688"/>
                </a:moveTo>
                <a:lnTo>
                  <a:pt x="471488" y="971551"/>
                </a:lnTo>
                <a:lnTo>
                  <a:pt x="1971676" y="971551"/>
                </a:lnTo>
                <a:lnTo>
                  <a:pt x="1971676" y="801688"/>
                </a:lnTo>
                <a:lnTo>
                  <a:pt x="471488" y="801688"/>
                </a:lnTo>
                <a:close/>
                <a:moveTo>
                  <a:pt x="471488" y="1174750"/>
                </a:moveTo>
                <a:lnTo>
                  <a:pt x="471488" y="1347788"/>
                </a:lnTo>
                <a:lnTo>
                  <a:pt x="1971676" y="1347788"/>
                </a:lnTo>
                <a:lnTo>
                  <a:pt x="1971676" y="1174750"/>
                </a:lnTo>
                <a:lnTo>
                  <a:pt x="471488" y="11747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0006" tIns="60003" rIns="120006" bIns="60003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9" name="Group 26"/>
          <p:cNvGrpSpPr>
            <a:grpSpLocks noChangeAspect="1"/>
          </p:cNvGrpSpPr>
          <p:nvPr/>
        </p:nvGrpSpPr>
        <p:grpSpPr bwMode="auto">
          <a:xfrm>
            <a:off x="6836138" y="6558357"/>
            <a:ext cx="519718" cy="257671"/>
            <a:chOff x="5676" y="2597"/>
            <a:chExt cx="1061" cy="526"/>
          </a:xfrm>
          <a:solidFill>
            <a:schemeClr val="accent2">
              <a:lumMod val="75000"/>
            </a:schemeClr>
          </a:solidFill>
        </p:grpSpPr>
        <p:sp>
          <p:nvSpPr>
            <p:cNvPr id="30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59992" tIns="79996" rIns="159992" bIns="79996" numCol="1" anchor="t" anchorCtr="0" compatLnSpc="1"/>
            <a:lstStyle/>
            <a:p>
              <a:pPr defTabSz="1600077">
                <a:defRPr/>
              </a:pPr>
              <a:endParaRPr lang="zh-CN" altLang="en-US" sz="3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872E6C2E-20DD-4430-9793-3CBC31741F66}"/>
              </a:ext>
            </a:extLst>
          </p:cNvPr>
          <p:cNvSpPr/>
          <p:nvPr/>
        </p:nvSpPr>
        <p:spPr>
          <a:xfrm>
            <a:off x="6903940" y="2602020"/>
            <a:ext cx="472472" cy="4725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6" tIns="60003" rIns="120006" bIns="60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500" dirty="0"/>
          </a:p>
        </p:txBody>
      </p:sp>
      <p:grpSp>
        <p:nvGrpSpPr>
          <p:cNvPr id="46" name="Group 68"/>
          <p:cNvGrpSpPr/>
          <p:nvPr/>
        </p:nvGrpSpPr>
        <p:grpSpPr>
          <a:xfrm>
            <a:off x="6859871" y="1899195"/>
            <a:ext cx="472472" cy="472500"/>
            <a:chOff x="1588" y="4763"/>
            <a:chExt cx="6746875" cy="6419850"/>
          </a:xfrm>
          <a:solidFill>
            <a:schemeClr val="accent2">
              <a:lumMod val="75000"/>
            </a:schemeClr>
          </a:solidFill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994" tIns="59997" rIns="119994" bIns="59997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4" name="网chenying0907出品 30">
            <a:extLst>
              <a:ext uri="{FF2B5EF4-FFF2-40B4-BE49-F238E27FC236}">
                <a16:creationId xmlns:a16="http://schemas.microsoft.com/office/drawing/2014/main" id="{2D90A7DF-8DC5-41D9-B1A7-E3C145F78055}"/>
              </a:ext>
            </a:extLst>
          </p:cNvPr>
          <p:cNvSpPr>
            <a:spLocks noEditPoints="1"/>
          </p:cNvSpPr>
          <p:nvPr/>
        </p:nvSpPr>
        <p:spPr bwMode="auto">
          <a:xfrm>
            <a:off x="6872878" y="4690132"/>
            <a:ext cx="519718" cy="519750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0006" tIns="60003" rIns="120006" bIns="6000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Дата 5"/>
          <p:cNvSpPr>
            <a:spLocks noGrp="1"/>
          </p:cNvSpPr>
          <p:nvPr>
            <p:ph type="dt" sz="half" idx="10"/>
          </p:nvPr>
        </p:nvSpPr>
        <p:spPr bwMode="auto">
          <a:xfrm>
            <a:off x="1027621" y="8157296"/>
            <a:ext cx="1556392" cy="5687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8440" name="Дата 5"/>
          <p:cNvSpPr txBox="1">
            <a:spLocks/>
          </p:cNvSpPr>
          <p:nvPr/>
        </p:nvSpPr>
        <p:spPr bwMode="auto">
          <a:xfrm>
            <a:off x="10999141" y="7996833"/>
            <a:ext cx="1743863" cy="72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93" tIns="59996" rIns="119993" bIns="59996" anchor="ctr"/>
          <a:lstStyle/>
          <a:p>
            <a:pPr algn="ctr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184026" y="1875216"/>
          <a:ext cx="7560384" cy="517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Скругленный прямоугольник 4"/>
          <p:cNvSpPr/>
          <p:nvPr/>
        </p:nvSpPr>
        <p:spPr>
          <a:xfrm>
            <a:off x="3746567" y="7219673"/>
            <a:ext cx="6615011" cy="1323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0003" tIns="45725" rIns="60003" bIns="45725" spcCol="1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Всего на реализацию муниципальных программ израсходовано </a:t>
            </a:r>
            <a:r>
              <a:rPr lang="en-US" b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1 </a:t>
            </a:r>
            <a:r>
              <a:rPr lang="en-US" b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31,3 млн. руб. или 98,9 % от общего объема расходов бюджета</a:t>
            </a:r>
            <a:endParaRPr lang="ru-RU" dirty="0">
              <a:solidFill>
                <a:schemeClr val="tx1"/>
              </a:solidFill>
              <a:latin typeface="Liberation Serif" pitchFamily="18" charset="0"/>
              <a:cs typeface="Courier New" pitchFamily="49" charset="0"/>
            </a:endParaRPr>
          </a:p>
        </p:txBody>
      </p:sp>
      <p:sp>
        <p:nvSpPr>
          <p:cNvPr id="26" name="Выноска со стрелкой вправо 25"/>
          <p:cNvSpPr/>
          <p:nvPr/>
        </p:nvSpPr>
        <p:spPr>
          <a:xfrm>
            <a:off x="1121379" y="1593929"/>
            <a:ext cx="3327281" cy="5625744"/>
          </a:xfrm>
          <a:prstGeom prst="righ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buFontTx/>
              <a:buChar char="-"/>
              <a:defRPr/>
            </a:pPr>
            <a:r>
              <a:rPr lang="ru-RU" sz="1200" b="1" i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МП Обеспечение развития гражданского общества  и муниципального управления</a:t>
            </a: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200" b="1" i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МП Обеспечение жильем отдельных категорий граждан</a:t>
            </a:r>
          </a:p>
          <a:p>
            <a:pPr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200" b="1" i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МП Развитие малого и среднего предпринимательства, внутреннего и въездного туризма</a:t>
            </a:r>
          </a:p>
          <a:p>
            <a:pPr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200" b="1" i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МП Управление муниципальной собственностью  </a:t>
            </a:r>
          </a:p>
          <a:p>
            <a:pPr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200" b="1" i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МП Обеспечение функционирования городского хозяйства</a:t>
            </a:r>
          </a:p>
          <a:p>
            <a:pPr>
              <a:buFontTx/>
              <a:buChar char="-"/>
              <a:defRPr/>
            </a:pPr>
            <a:endParaRPr lang="ru-RU" sz="1200" b="1" i="1" dirty="0">
              <a:solidFill>
                <a:schemeClr val="tx1"/>
              </a:solidFill>
              <a:latin typeface="Liberation Serif" pitchFamily="18" charset="0"/>
              <a:cs typeface="Courier New" pitchFamily="49" charset="0"/>
            </a:endParaRPr>
          </a:p>
          <a:p>
            <a:pPr>
              <a:buFontTx/>
              <a:buChar char="-"/>
              <a:defRPr/>
            </a:pPr>
            <a:r>
              <a:rPr lang="ru-RU" sz="1200" b="1" i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МП Реализация мероприятий в области градостроительной деятельности</a:t>
            </a:r>
          </a:p>
          <a:p>
            <a:pPr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defRPr/>
            </a:pPr>
            <a:r>
              <a:rPr lang="ru-RU" sz="1200" b="1" i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- МП Формирование современной городской среды</a:t>
            </a:r>
            <a:endParaRPr lang="ru-RU" sz="12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7" name="Выноска со стрелкой влево 26"/>
          <p:cNvSpPr/>
          <p:nvPr/>
        </p:nvSpPr>
        <p:spPr>
          <a:xfrm>
            <a:off x="9371969" y="2156503"/>
            <a:ext cx="3212708" cy="3479615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buFontTx/>
              <a:buChar char="-"/>
              <a:defRPr/>
            </a:pPr>
            <a:r>
              <a:rPr lang="ru-RU" sz="1200" b="1" i="1" dirty="0">
                <a:latin typeface="Liberation Serif" pitchFamily="18" charset="0"/>
                <a:cs typeface="Courier New" pitchFamily="49" charset="0"/>
              </a:rPr>
              <a:t> </a:t>
            </a:r>
            <a:r>
              <a:rPr lang="ru-RU" sz="1200" b="1" i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МП Реализация социальной политики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200" b="1" i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 МП Обеспечение функционирования жилищного хозяйства</a:t>
            </a:r>
          </a:p>
          <a:p>
            <a:pPr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200" b="1" i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 МП Развитие муниципальной системы образования</a:t>
            </a:r>
          </a:p>
          <a:p>
            <a:pPr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200" b="1" i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 МП Развитие сферы культуры</a:t>
            </a:r>
          </a:p>
          <a:p>
            <a:pPr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defRPr/>
            </a:pPr>
            <a:r>
              <a:rPr lang="ru-RU" sz="1200" b="1" i="1" dirty="0">
                <a:solidFill>
                  <a:schemeClr val="tx1"/>
                </a:solidFill>
                <a:latin typeface="Liberation Serif" pitchFamily="18" charset="0"/>
                <a:cs typeface="Courier New" pitchFamily="49" charset="0"/>
              </a:rPr>
              <a:t>- МП Развитие физической культуры и спорта</a:t>
            </a:r>
            <a:endParaRPr lang="ru-RU" sz="12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766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9914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40538" y="375018"/>
            <a:ext cx="5719159" cy="1031386"/>
          </a:xfrm>
          <a:prstGeom prst="rect">
            <a:avLst/>
          </a:prstGeom>
          <a:gradFill>
            <a:gsLst>
              <a:gs pos="42000">
                <a:schemeClr val="accent1">
                  <a:lumMod val="60000"/>
                  <a:lumOff val="40000"/>
                </a:schemeClr>
              </a:gs>
              <a:gs pos="88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ctr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0003" tIns="45725" rIns="60003" bIns="45725" spcCol="1270" anchor="ctr"/>
          <a:lstStyle/>
          <a:p>
            <a:pPr algn="ctr">
              <a:defRPr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Liberation Serif" pitchFamily="18" charset="0"/>
                <a:cs typeface="Courier New" pitchFamily="49" charset="0"/>
              </a:rPr>
              <a:t>12 муниципальных программ </a:t>
            </a:r>
            <a:endParaRPr lang="ru-RU" sz="2600" dirty="0">
              <a:solidFill>
                <a:schemeClr val="accent5">
                  <a:lumMod val="75000"/>
                </a:schemeClr>
              </a:solidFill>
              <a:latin typeface="Liberation Serif" pitchFamily="18" charset="0"/>
              <a:cs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7766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99914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72" name="Дата 5"/>
          <p:cNvSpPr txBox="1">
            <a:spLocks/>
          </p:cNvSpPr>
          <p:nvPr/>
        </p:nvSpPr>
        <p:spPr bwMode="auto">
          <a:xfrm>
            <a:off x="10999141" y="8157296"/>
            <a:ext cx="1743863" cy="56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93" tIns="59996" rIns="119993" bIns="59996" anchor="ctr"/>
          <a:lstStyle/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7622" y="8157295"/>
            <a:ext cx="1687621" cy="415571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sz="2100" b="1" dirty="0">
                <a:latin typeface="Liberation Serif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02863" y="6938385"/>
            <a:ext cx="5344133" cy="1788882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dirty="0">
                <a:latin typeface="Liberation Serif" pitchFamily="18" charset="0"/>
              </a:rPr>
              <a:t>Реализация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организациях, обеспечение выплат ежемесячного денежного вознаграждения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537" y="750068"/>
            <a:ext cx="6000791" cy="571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621" y="750068"/>
            <a:ext cx="5812916" cy="571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7766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99914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72" name="Дата 5"/>
          <p:cNvSpPr txBox="1">
            <a:spLocks/>
          </p:cNvSpPr>
          <p:nvPr/>
        </p:nvSpPr>
        <p:spPr bwMode="auto">
          <a:xfrm>
            <a:off x="10999141" y="8157296"/>
            <a:ext cx="1743863" cy="56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93" tIns="59996" rIns="119993" bIns="59996" anchor="ctr"/>
          <a:lstStyle/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8020270" y="375020"/>
            <a:ext cx="4820656" cy="11340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1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0003" tIns="45725" rIns="60003" bIns="45725" spcCol="1270" anchor="ctr"/>
          <a:lstStyle/>
          <a:p>
            <a:pPr algn="ctr" eaLnBrk="0" hangingPunct="0"/>
            <a:r>
              <a:rPr lang="ru-RU" altLang="ru-RU" sz="2600" b="1" dirty="0">
                <a:solidFill>
                  <a:schemeClr val="accent5">
                    <a:lumMod val="75000"/>
                  </a:schemeClr>
                </a:solidFill>
                <a:latin typeface="Liberation Serif" pitchFamily="18" charset="0"/>
              </a:rPr>
              <a:t>Национальный проект «Инфраструктура для жизни»</a:t>
            </a:r>
            <a:endParaRPr lang="ru-RU" altLang="ru-RU" sz="2600" b="1" dirty="0">
              <a:solidFill>
                <a:schemeClr val="accent5">
                  <a:lumMod val="75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7622" y="8157295"/>
            <a:ext cx="1687621" cy="415571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sz="2100" b="1" dirty="0">
                <a:latin typeface="Liberation Serif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0151" y="2062742"/>
            <a:ext cx="2062605" cy="1223371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dirty="0">
                <a:latin typeface="Liberation Serif" pitchFamily="18" charset="0"/>
              </a:rPr>
              <a:t>Благоустройство </a:t>
            </a:r>
          </a:p>
          <a:p>
            <a:pPr algn="ctr"/>
            <a:r>
              <a:rPr lang="ru-RU" dirty="0">
                <a:latin typeface="Liberation Serif" pitchFamily="18" charset="0"/>
              </a:rPr>
              <a:t>общественной </a:t>
            </a:r>
          </a:p>
          <a:p>
            <a:pPr algn="ctr"/>
            <a:r>
              <a:rPr lang="ru-RU" dirty="0">
                <a:latin typeface="Liberation Serif" pitchFamily="18" charset="0"/>
              </a:rPr>
              <a:t>территории </a:t>
            </a:r>
          </a:p>
          <a:p>
            <a:pPr algn="ctr"/>
            <a:r>
              <a:rPr lang="ru-RU" dirty="0">
                <a:latin typeface="Liberation Serif" pitchFamily="18" charset="0"/>
              </a:rPr>
              <a:t>Аллея Славы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403293" y="6000761"/>
            <a:ext cx="2062647" cy="940616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dirty="0">
                <a:latin typeface="Liberation Serif" pitchFamily="18" charset="0"/>
              </a:rPr>
              <a:t>Благоустройство</a:t>
            </a:r>
          </a:p>
          <a:p>
            <a:pPr algn="ctr"/>
            <a:r>
              <a:rPr lang="ru-RU" dirty="0">
                <a:latin typeface="Liberation Serif" pitchFamily="18" charset="0"/>
              </a:rPr>
              <a:t> дворовой </a:t>
            </a:r>
          </a:p>
          <a:p>
            <a:pPr algn="ctr"/>
            <a:r>
              <a:rPr lang="ru-RU" dirty="0">
                <a:latin typeface="Liberation Serif" pitchFamily="18" charset="0"/>
              </a:rPr>
              <a:t>территорий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96511" y="7876008"/>
            <a:ext cx="2531432" cy="657860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dirty="0">
                <a:latin typeface="Liberation Serif" pitchFamily="18" charset="0"/>
              </a:rPr>
              <a:t>Капитальный ремонт</a:t>
            </a:r>
          </a:p>
          <a:p>
            <a:pPr algn="ctr"/>
            <a:r>
              <a:rPr lang="ru-RU" dirty="0">
                <a:latin typeface="Liberation Serif" pitchFamily="18" charset="0"/>
              </a:rPr>
              <a:t> водопровода </a:t>
            </a:r>
          </a:p>
        </p:txBody>
      </p:sp>
      <p:sp>
        <p:nvSpPr>
          <p:cNvPr id="10244" name="AutoShape 4" descr="\\192.168.195.33\Exchange\Obmen\%D0%90%D0%BB%D0%B1%D0%B0%D0%B7%D0%BE%D0%B2%D0%B0\%D0%94%D0%9E%D0%9A%D0%9B%D0%90%D0%94%D0%AB %D0%BD%D0%B0 %D1%81%D0%BB%D1%83%D1%88%D0%B0%D0%BD%D0%B8%D1%8F 2011-2025\%D0%9E%D1%82%D1%87%D0%B5%D1%82%D1%8B %D0%BD%D0%B0 %D1%81%D0%BB%D1%83%D1%88%D0%B0%D0%BD%D0%B8%D1%8F (2013-2024)\%D0%94%D0%BE%D0%BA%D0%BB%D0%B0%D0%B4 %D0%BF%D0%BE %D0%B8%D1%81%D0%BF%D0%BE%D0%BB%D0%BD%D0%B5%D0%BD%D0%B8%D1%8E %D0%B7%D0%B0 2024 %D0%B3%D0%BE%D0%B4\%D0%9D%D0%B0 %D1%81%D0%BB%D1%83%D1%88%D0%B0%D0%BD%D0%B8%D1%8F 2024\%D0%A1%D0%B8%D0%BB%D0%B8%D0%BA%D0%B0%D1%82%D0%BD%D0%B2%D0%B9 %D0%BF%D0%B0%D1%80%D0%BA.webp"/>
          <p:cNvSpPr>
            <a:spLocks noChangeAspect="1" noChangeArrowheads="1"/>
          </p:cNvSpPr>
          <p:nvPr/>
        </p:nvSpPr>
        <p:spPr bwMode="auto">
          <a:xfrm>
            <a:off x="1044331" y="-189606"/>
            <a:ext cx="400025" cy="400052"/>
          </a:xfrm>
          <a:prstGeom prst="rect">
            <a:avLst/>
          </a:prstGeom>
          <a:noFill/>
        </p:spPr>
        <p:txBody>
          <a:bodyPr vert="horz" wrap="square" lIns="120006" tIns="60003" rIns="120006" bIns="600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5242" y="1125117"/>
            <a:ext cx="5250376" cy="3656733"/>
          </a:xfrm>
          <a:prstGeom prst="rect">
            <a:avLst/>
          </a:prstGeom>
          <a:noFill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7675" y="4875613"/>
            <a:ext cx="3656512" cy="293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9375" y="1781455"/>
            <a:ext cx="4687836" cy="290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9214" y="4781849"/>
            <a:ext cx="4687836" cy="309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Дата 5"/>
          <p:cNvSpPr>
            <a:spLocks noGrp="1"/>
          </p:cNvSpPr>
          <p:nvPr>
            <p:ph type="dt" sz="half" idx="10"/>
          </p:nvPr>
        </p:nvSpPr>
        <p:spPr bwMode="auto">
          <a:xfrm>
            <a:off x="1027621" y="8157296"/>
            <a:ext cx="1556392" cy="5687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22536" name="Дата 5"/>
          <p:cNvSpPr txBox="1">
            <a:spLocks/>
          </p:cNvSpPr>
          <p:nvPr/>
        </p:nvSpPr>
        <p:spPr bwMode="auto">
          <a:xfrm>
            <a:off x="10999141" y="7996833"/>
            <a:ext cx="1743863" cy="72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93" tIns="59996" rIns="119993" bIns="59996" anchor="ctr"/>
          <a:lstStyle/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590378" y="187494"/>
            <a:ext cx="8063078" cy="10313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1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0003" tIns="45725" rIns="60003" bIns="45725" spcCol="1270" anchor="ctr"/>
          <a:lstStyle/>
          <a:p>
            <a:pPr algn="ctr" eaLnBrk="0" hangingPunct="0">
              <a:defRPr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Liberation Serif" pitchFamily="18" charset="0"/>
                <a:ea typeface="PMingLiU-ExtB" pitchFamily="18" charset="-120"/>
                <a:cs typeface="Times New Roman" pitchFamily="18" charset="0"/>
              </a:rPr>
              <a:t>Общественно-значимые объекты развития города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766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99140" y="7996833"/>
            <a:ext cx="1704277" cy="729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42" tIns="46873" rIns="93742" bIns="4687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527729" y="3094127"/>
            <a:ext cx="8906888" cy="562574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предоставление социальных выплат молодым семьям на приобретение (строительство) жилья и молодым специалистам бюджетной сферы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527729" y="1406404"/>
            <a:ext cx="8906888" cy="656337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завершение строительства водовода от водозаборных сооружений  на Нижнее - </a:t>
            </a:r>
            <a:r>
              <a:rPr lang="ru-RU" dirty="0" err="1">
                <a:solidFill>
                  <a:schemeClr val="tx1"/>
                </a:solidFill>
                <a:latin typeface="Liberation Serif" pitchFamily="18" charset="0"/>
              </a:rPr>
              <a:t>Сысертском</a:t>
            </a:r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 водохранилище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527729" y="2156504"/>
            <a:ext cx="8906888" cy="375049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ремонт автомобильных дорог общего пользования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527729" y="2625315"/>
            <a:ext cx="8906888" cy="375049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переселение из аварийного и ветхого жилищного фонда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527729" y="7219671"/>
            <a:ext cx="8906888" cy="375049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строительство внутриквартального проезда между ул. Героев Отечества и Кутузова</a:t>
            </a:r>
          </a:p>
          <a:p>
            <a:pPr algn="ctr"/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527729" y="3750464"/>
            <a:ext cx="8906888" cy="468812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проведение ремонтных работ в учреждениях культуры «ДКЦ», ДК «Юность», «СКЦ»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527729" y="4875613"/>
            <a:ext cx="8906888" cy="375049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мероприятия по приспособлению жилых помещений для инвалидов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527729" y="5344425"/>
            <a:ext cx="8906888" cy="375049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реконструкция котельной  в п. Ленинский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527729" y="4313038"/>
            <a:ext cx="8906888" cy="468812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проведение ремонтных работ в образовательных организациях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527729" y="6282048"/>
            <a:ext cx="8906888" cy="375049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продолжение работ по строительству Легкоатлетического манежа</a:t>
            </a: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2527729" y="5813237"/>
            <a:ext cx="8906888" cy="375049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продолжение работ  по устройству </a:t>
            </a:r>
            <a:r>
              <a:rPr lang="ru-RU" dirty="0" err="1">
                <a:solidFill>
                  <a:schemeClr val="tx1"/>
                </a:solidFill>
                <a:latin typeface="Liberation Serif" pitchFamily="18" charset="0"/>
              </a:rPr>
              <a:t>картинговой</a:t>
            </a:r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 трассы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527729" y="6750860"/>
            <a:ext cx="8906888" cy="375049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благоустройство прилегающей территории дома спорта «Металлист»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2527729" y="7688484"/>
            <a:ext cx="8906888" cy="375049"/>
          </a:xfrm>
          <a:prstGeom prst="round2Diag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реализация проекта инициативного </a:t>
            </a:r>
            <a:r>
              <a:rPr lang="ru-RU" dirty="0" err="1">
                <a:solidFill>
                  <a:schemeClr val="tx1"/>
                </a:solidFill>
                <a:latin typeface="Liberation Serif" pitchFamily="18" charset="0"/>
              </a:rPr>
              <a:t>бюджетирования</a:t>
            </a:r>
            <a:r>
              <a:rPr lang="ru-RU" dirty="0">
                <a:solidFill>
                  <a:schemeClr val="tx1"/>
                </a:solidFill>
                <a:latin typeface="Liberation Serif" pitchFamily="18" charset="0"/>
              </a:rPr>
              <a:t>  </a:t>
            </a:r>
          </a:p>
          <a:p>
            <a:pPr algn="ctr"/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7756</TotalTime>
  <Words>865</Words>
  <Application>Microsoft Office PowerPoint</Application>
  <PresentationFormat>Произвольный</PresentationFormat>
  <Paragraphs>206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微软雅黑</vt:lpstr>
      <vt:lpstr>Arial</vt:lpstr>
      <vt:lpstr>Calibri</vt:lpstr>
      <vt:lpstr>Georgia</vt:lpstr>
      <vt:lpstr>Liberation Serif</vt:lpstr>
      <vt:lpstr>Times New Roman</vt:lpstr>
      <vt:lpstr>Trebuchet MS</vt:lpstr>
      <vt:lpstr>Wingdings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Finupravlenie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расходных полномочий бюджета</dc:title>
  <dc:creator>K518_1</dc:creator>
  <cp:lastModifiedBy>Andrey</cp:lastModifiedBy>
  <cp:revision>814</cp:revision>
  <dcterms:created xsi:type="dcterms:W3CDTF">2010-11-24T06:58:52Z</dcterms:created>
  <dcterms:modified xsi:type="dcterms:W3CDTF">2026-04-15T03:30:24Z</dcterms:modified>
</cp:coreProperties>
</file>